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8" r:id="rId3"/>
    <p:sldId id="256" r:id="rId4"/>
    <p:sldId id="257" r:id="rId5"/>
    <p:sldId id="287" r:id="rId6"/>
    <p:sldId id="288" r:id="rId7"/>
    <p:sldId id="260" r:id="rId8"/>
    <p:sldId id="263" r:id="rId9"/>
    <p:sldId id="283" r:id="rId10"/>
    <p:sldId id="261" r:id="rId11"/>
    <p:sldId id="259" r:id="rId12"/>
    <p:sldId id="264" r:id="rId13"/>
    <p:sldId id="265" r:id="rId14"/>
    <p:sldId id="270" r:id="rId15"/>
    <p:sldId id="271" r:id="rId16"/>
    <p:sldId id="272" r:id="rId17"/>
    <p:sldId id="267" r:id="rId18"/>
    <p:sldId id="268" r:id="rId19"/>
    <p:sldId id="269" r:id="rId20"/>
    <p:sldId id="273" r:id="rId21"/>
    <p:sldId id="280" r:id="rId22"/>
    <p:sldId id="291" r:id="rId23"/>
    <p:sldId id="281" r:id="rId24"/>
    <p:sldId id="292" r:id="rId25"/>
    <p:sldId id="285" r:id="rId26"/>
    <p:sldId id="282" r:id="rId27"/>
    <p:sldId id="289" r:id="rId28"/>
    <p:sldId id="290" r:id="rId29"/>
    <p:sldId id="276" r:id="rId30"/>
    <p:sldId id="277" r:id="rId31"/>
    <p:sldId id="278" r:id="rId32"/>
    <p:sldId id="293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0A4"/>
    <a:srgbClr val="622181"/>
    <a:srgbClr val="27326B"/>
    <a:srgbClr val="646BA7"/>
    <a:srgbClr val="5860A1"/>
    <a:srgbClr val="5960A1"/>
    <a:srgbClr val="C8D32D"/>
    <a:srgbClr val="C83D80"/>
    <a:srgbClr val="003D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5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2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7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9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4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6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6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8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3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rgbClr val="5560A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FC8F9-B70F-4A0F-A2AE-A53EEB37348A}" type="datetimeFigureOut">
              <a:rPr lang="fr-FR" smtClean="0"/>
              <a:t>24/02/2022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89555-F30D-46F3-B7B3-497BF797C3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78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pide.fr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9360" y="341186"/>
            <a:ext cx="10515600" cy="74178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construit son projet professionnel, 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838200" y="983750"/>
            <a:ext cx="10515600" cy="74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838200" y="955509"/>
            <a:ext cx="10515600" cy="74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5560A4"/>
                </a:solidFill>
                <a:latin typeface="TradeGothic"/>
              </a:rPr>
              <a:t>suivi par un conseiller en insertion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15777" r="5425"/>
          <a:stretch/>
        </p:blipFill>
        <p:spPr>
          <a:xfrm>
            <a:off x="478213" y="1725530"/>
            <a:ext cx="8608637" cy="4520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642">
            <a:off x="9133788" y="3047976"/>
            <a:ext cx="1899763" cy="1692226"/>
          </a:xfrm>
          <a:prstGeom prst="ellipse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8106" r="14033" b="18834"/>
          <a:stretch/>
        </p:blipFill>
        <p:spPr>
          <a:xfrm>
            <a:off x="8276410" y="1684433"/>
            <a:ext cx="1528175" cy="1565754"/>
          </a:xfrm>
          <a:prstGeom prst="ellipse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11856"/>
          <a:stretch/>
        </p:blipFill>
        <p:spPr>
          <a:xfrm>
            <a:off x="10033348" y="4512712"/>
            <a:ext cx="2024507" cy="15382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03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8643" y="319245"/>
            <a:ext cx="11126002" cy="1325563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fait de la remise à niveau individualisée et personnalisée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11165" y="1644808"/>
            <a:ext cx="8183480" cy="460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4445" r="3964" b="5556"/>
          <a:stretch/>
        </p:blipFill>
        <p:spPr>
          <a:xfrm rot="20824822">
            <a:off x="42434" y="3156524"/>
            <a:ext cx="4450080" cy="303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184" y="457054"/>
            <a:ext cx="10515600" cy="86931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fait de l’informatique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0"/>
          <a:stretch/>
        </p:blipFill>
        <p:spPr>
          <a:xfrm>
            <a:off x="497565" y="1326369"/>
            <a:ext cx="8924428" cy="46177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009">
            <a:off x="7842925" y="1985524"/>
            <a:ext cx="4144667" cy="293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3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4311" y="275596"/>
            <a:ext cx="7704551" cy="835045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rgbClr val="5560A4"/>
                </a:solidFill>
                <a:latin typeface="TradeGothic"/>
              </a:rPr>
              <a:t>On se remet en forme 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3860" y="1307661"/>
            <a:ext cx="1967931" cy="4787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>
                <a:solidFill>
                  <a:srgbClr val="5560A4"/>
                </a:solidFill>
                <a:latin typeface="TradeGothic"/>
              </a:rPr>
              <a:t>Au centre…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10400" y="1813289"/>
            <a:ext cx="3556000" cy="4269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>
                <a:solidFill>
                  <a:srgbClr val="5560A4"/>
                </a:solidFill>
                <a:latin typeface="TradeGothic"/>
              </a:rPr>
              <a:t>Mais aussi à l’extérieur !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t="35622" r="24784" b="29361"/>
          <a:stretch/>
        </p:blipFill>
        <p:spPr>
          <a:xfrm>
            <a:off x="6260606" y="2240280"/>
            <a:ext cx="5055588" cy="407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4" r="26356" b="12251"/>
          <a:stretch/>
        </p:blipFill>
        <p:spPr>
          <a:xfrm rot="5400000">
            <a:off x="1134024" y="1878622"/>
            <a:ext cx="4707601" cy="452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06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560" y="289560"/>
            <a:ext cx="8854440" cy="86772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prépare le Code et le Permis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34489" r="11177" b="13535"/>
          <a:stretch/>
        </p:blipFill>
        <p:spPr>
          <a:xfrm>
            <a:off x="1371600" y="1157288"/>
            <a:ext cx="9646920" cy="5487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8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477933" cy="1325563"/>
          </a:xfrm>
        </p:spPr>
        <p:txBody>
          <a:bodyPr/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… le permis AM …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3" b="33063"/>
          <a:stretch/>
        </p:blipFill>
        <p:spPr>
          <a:xfrm>
            <a:off x="1819115" y="1484674"/>
            <a:ext cx="8553770" cy="4709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6394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327" y="288925"/>
            <a:ext cx="8348689" cy="77787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Aide au financement du Permis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8" y="1066800"/>
            <a:ext cx="11527480" cy="5599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68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2497" y="1618192"/>
            <a:ext cx="3781036" cy="1325563"/>
          </a:xfrm>
        </p:spPr>
        <p:txBody>
          <a:bodyPr>
            <a:normAutofit/>
          </a:bodyPr>
          <a:lstStyle/>
          <a:p>
            <a:r>
              <a:rPr lang="fr-FR" sz="7200" dirty="0">
                <a:solidFill>
                  <a:srgbClr val="5560A4"/>
                </a:solidFill>
                <a:latin typeface="TradeGothic"/>
              </a:rPr>
              <a:t> </a:t>
            </a:r>
            <a:r>
              <a:rPr lang="fr-FR" sz="8800" dirty="0">
                <a:solidFill>
                  <a:srgbClr val="5560A4"/>
                </a:solidFill>
                <a:latin typeface="TradeGothic"/>
              </a:rPr>
              <a:t>Mais</a:t>
            </a:r>
            <a:r>
              <a:rPr lang="fr-FR" sz="7200" dirty="0">
                <a:solidFill>
                  <a:srgbClr val="5560A4"/>
                </a:solidFill>
                <a:latin typeface="TradeGothic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030" y="3601717"/>
            <a:ext cx="114179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0" dirty="0">
                <a:solidFill>
                  <a:srgbClr val="5560A4"/>
                </a:solidFill>
                <a:latin typeface="TradeGothic"/>
                <a:ea typeface="+mj-ea"/>
                <a:cs typeface="+mj-cs"/>
              </a:rPr>
              <a:t>on ne fait pas que ça !</a:t>
            </a:r>
          </a:p>
        </p:txBody>
      </p:sp>
    </p:spTree>
    <p:extLst>
      <p:ext uri="{BB962C8B-B14F-4D97-AF65-F5344CB8AC3E}">
        <p14:creationId xmlns:p14="http://schemas.microsoft.com/office/powerpoint/2010/main" val="24189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12942"/>
            <a:ext cx="10515600" cy="71712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relève des défis sportifs et citoyens !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8133" r="12930" b="14691"/>
          <a:stretch/>
        </p:blipFill>
        <p:spPr>
          <a:xfrm>
            <a:off x="420837" y="930064"/>
            <a:ext cx="5758303" cy="2575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24190" r="389" b="16479"/>
          <a:stretch/>
        </p:blipFill>
        <p:spPr>
          <a:xfrm>
            <a:off x="4114799" y="2910840"/>
            <a:ext cx="7513321" cy="350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492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3841" y="334308"/>
            <a:ext cx="5611802" cy="630195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rgbClr val="5560A4"/>
                </a:solidFill>
                <a:latin typeface="TradeGothic"/>
                <a:cs typeface="Arial" panose="020B0604020202020204" pitchFamily="34" charset="0"/>
              </a:rPr>
              <a:t>On se dépasse …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3" t="20953" r="10252" b="7225"/>
          <a:stretch/>
        </p:blipFill>
        <p:spPr>
          <a:xfrm>
            <a:off x="1803748" y="964503"/>
            <a:ext cx="8247448" cy="5749447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97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26628" y="5403239"/>
            <a:ext cx="351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46BA7"/>
                </a:solidFill>
                <a:latin typeface="TradeGothic"/>
              </a:rPr>
              <a:t>VAL DE REUIL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42" y="1593238"/>
            <a:ext cx="5816600" cy="3810000"/>
          </a:xfrm>
        </p:spPr>
      </p:pic>
    </p:spTree>
    <p:extLst>
      <p:ext uri="{BB962C8B-B14F-4D97-AF65-F5344CB8AC3E}">
        <p14:creationId xmlns:p14="http://schemas.microsoft.com/office/powerpoint/2010/main" val="1696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0550" y="321823"/>
            <a:ext cx="10515600" cy="873565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rgbClr val="5560A4"/>
                </a:solidFill>
                <a:latin typeface="TradeGothic"/>
              </a:rPr>
              <a:t> On participe à des actions citoyennes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7" y="1136683"/>
            <a:ext cx="5804785" cy="435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30" y="1752090"/>
            <a:ext cx="5740052" cy="4305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7" y="4339897"/>
            <a:ext cx="1965235" cy="196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24" y="4841912"/>
            <a:ext cx="2168829" cy="16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rgbClr val="5560A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5"/>
          <a:stretch/>
        </p:blipFill>
        <p:spPr>
          <a:xfrm>
            <a:off x="196174" y="3128028"/>
            <a:ext cx="4496844" cy="345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48" y="1490598"/>
            <a:ext cx="3394553" cy="5091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b="23287"/>
          <a:stretch/>
        </p:blipFill>
        <p:spPr>
          <a:xfrm>
            <a:off x="8468631" y="1321496"/>
            <a:ext cx="3373677" cy="5260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174" y="296617"/>
            <a:ext cx="10515600" cy="815199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rgbClr val="5560A4"/>
                </a:solidFill>
                <a:latin typeface="TradeGothic"/>
              </a:rPr>
              <a:t>Les actions solidaires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757093" y="1629525"/>
            <a:ext cx="3126455" cy="1498503"/>
            <a:chOff x="780553" y="1368219"/>
            <a:chExt cx="2759676" cy="123768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09"/>
            <a:stretch/>
          </p:blipFill>
          <p:spPr>
            <a:xfrm>
              <a:off x="780553" y="1368219"/>
              <a:ext cx="2759676" cy="86835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1649653" y="2236573"/>
              <a:ext cx="1021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27326B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DREUX</a:t>
              </a:r>
              <a:r>
                <a:rPr lang="fr-FR" b="1" dirty="0">
                  <a:solidFill>
                    <a:srgbClr val="27326B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1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" y="423997"/>
            <a:ext cx="8775769" cy="9134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fait des actions éco citoyennes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r="39118"/>
          <a:stretch/>
        </p:blipFill>
        <p:spPr>
          <a:xfrm>
            <a:off x="365759" y="1410422"/>
            <a:ext cx="4815841" cy="518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space réservé du contenu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7053" b="7733"/>
          <a:stretch/>
        </p:blipFill>
        <p:spPr>
          <a:xfrm>
            <a:off x="5440680" y="2113638"/>
            <a:ext cx="6542202" cy="378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9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784" y="340335"/>
            <a:ext cx="10515600" cy="756833"/>
          </a:xfrm>
        </p:spPr>
        <p:txBody>
          <a:bodyPr>
            <a:noAutofit/>
          </a:bodyPr>
          <a:lstStyle/>
          <a:p>
            <a:r>
              <a:rPr lang="fr-FR" sz="4800" dirty="0">
                <a:solidFill>
                  <a:srgbClr val="5560A4"/>
                </a:solidFill>
                <a:latin typeface="TradeGothic"/>
              </a:rPr>
              <a:t>On fait des séjours de cohésion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0" r="1400"/>
          <a:stretch/>
        </p:blipFill>
        <p:spPr>
          <a:xfrm>
            <a:off x="173754" y="1402915"/>
            <a:ext cx="4679556" cy="265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Espace réservé du contenu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t="15618" r="41417" b="35733"/>
          <a:stretch/>
        </p:blipFill>
        <p:spPr>
          <a:xfrm>
            <a:off x="9074177" y="344766"/>
            <a:ext cx="2996862" cy="603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" t="13615" r="-1" b="16120"/>
          <a:stretch/>
        </p:blipFill>
        <p:spPr>
          <a:xfrm>
            <a:off x="4971292" y="2404998"/>
            <a:ext cx="3984902" cy="369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6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4320" y="355918"/>
            <a:ext cx="10180320" cy="985202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5560A4"/>
                </a:solidFill>
                <a:latin typeface="TradeGothic"/>
              </a:rPr>
              <a:t>On apprend les gestes qui sauvent</a:t>
            </a:r>
            <a:endParaRPr lang="fr-FR" dirty="0">
              <a:solidFill>
                <a:srgbClr val="5560A4"/>
              </a:solidFill>
              <a:latin typeface="TradeGothic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0222" r="7333" b="18889"/>
          <a:stretch/>
        </p:blipFill>
        <p:spPr>
          <a:xfrm>
            <a:off x="472440" y="1463040"/>
            <a:ext cx="4892040" cy="5077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/>
          <a:stretch/>
        </p:blipFill>
        <p:spPr>
          <a:xfrm rot="1372625">
            <a:off x="6057887" y="1987707"/>
            <a:ext cx="5162579" cy="369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1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003" y="327548"/>
            <a:ext cx="10515600" cy="912530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5560A4"/>
                </a:solidFill>
                <a:latin typeface="TradeGothic"/>
              </a:rPr>
              <a:t>On se détend un peu aussi 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6" r="13630"/>
          <a:stretch/>
        </p:blipFill>
        <p:spPr>
          <a:xfrm>
            <a:off x="1256281" y="1240078"/>
            <a:ext cx="8527043" cy="462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28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931" y="219982"/>
            <a:ext cx="7288680" cy="965256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rgbClr val="5560A4"/>
                </a:solidFill>
                <a:latin typeface="TradeGothic"/>
              </a:rPr>
              <a:t>On s’ouvre aux arts…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/>
          <a:stretch/>
        </p:blipFill>
        <p:spPr>
          <a:xfrm>
            <a:off x="243113" y="1185238"/>
            <a:ext cx="7130143" cy="402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t="21563" r="9033" b="14992"/>
          <a:stretch/>
        </p:blipFill>
        <p:spPr>
          <a:xfrm>
            <a:off x="3996722" y="2648857"/>
            <a:ext cx="8195278" cy="420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39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63373" y="1272747"/>
            <a:ext cx="6711967" cy="1834802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5560A4"/>
                </a:solidFill>
                <a:latin typeface="TradeGothic"/>
              </a:rPr>
              <a:t>Mais tout ça…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87723" y="3457184"/>
            <a:ext cx="7681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5560A4"/>
                </a:solidFill>
                <a:latin typeface="TradeGothic"/>
              </a:rPr>
              <a:t>Combien ça coûte ?</a:t>
            </a:r>
          </a:p>
        </p:txBody>
      </p:sp>
    </p:spTree>
    <p:extLst>
      <p:ext uri="{BB962C8B-B14F-4D97-AF65-F5344CB8AC3E}">
        <p14:creationId xmlns:p14="http://schemas.microsoft.com/office/powerpoint/2010/main" val="9917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297" y="3754084"/>
            <a:ext cx="8489122" cy="1427967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rgbClr val="5560A4"/>
                </a:solidFill>
                <a:latin typeface="TradeGothic"/>
              </a:rPr>
              <a:t> Et les jeunes perçoivent une allocation de 500 €</a:t>
            </a:r>
            <a:br>
              <a:rPr lang="fr-FR" sz="4800" dirty="0">
                <a:solidFill>
                  <a:srgbClr val="5560A4"/>
                </a:solidFill>
                <a:latin typeface="TradeGothic"/>
              </a:rPr>
            </a:br>
            <a:endParaRPr lang="fr-FR" sz="4800" dirty="0">
              <a:solidFill>
                <a:srgbClr val="5560A4"/>
              </a:solidFill>
              <a:latin typeface="TradeGothic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24218" y="1488926"/>
            <a:ext cx="7193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5560A4"/>
                </a:solidFill>
                <a:latin typeface="TradeGothic"/>
              </a:rPr>
              <a:t>Rien du tout!</a:t>
            </a:r>
          </a:p>
        </p:txBody>
      </p:sp>
    </p:spTree>
    <p:extLst>
      <p:ext uri="{BB962C8B-B14F-4D97-AF65-F5344CB8AC3E}">
        <p14:creationId xmlns:p14="http://schemas.microsoft.com/office/powerpoint/2010/main" val="23567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3455" y="1997852"/>
            <a:ext cx="9144000" cy="2387600"/>
          </a:xfrm>
        </p:spPr>
        <p:txBody>
          <a:bodyPr>
            <a:normAutofit/>
          </a:bodyPr>
          <a:lstStyle/>
          <a:p>
            <a:r>
              <a:rPr lang="fr-FR" sz="8000" dirty="0">
                <a:solidFill>
                  <a:srgbClr val="5560A4"/>
                </a:solidFill>
                <a:latin typeface="TradeGothic"/>
              </a:rPr>
              <a:t>Alors, si toi aussi, tu veux vivre tout ça…</a:t>
            </a:r>
          </a:p>
        </p:txBody>
      </p:sp>
    </p:spTree>
    <p:extLst>
      <p:ext uri="{BB962C8B-B14F-4D97-AF65-F5344CB8AC3E}">
        <p14:creationId xmlns:p14="http://schemas.microsoft.com/office/powerpoint/2010/main" val="6383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260389"/>
            <a:ext cx="9144000" cy="2249573"/>
          </a:xfrm>
        </p:spPr>
        <p:txBody>
          <a:bodyPr>
            <a:noAutofit/>
          </a:bodyPr>
          <a:lstStyle/>
          <a:p>
            <a:r>
              <a:rPr lang="fr-FR" sz="13800" dirty="0">
                <a:solidFill>
                  <a:srgbClr val="5560A4"/>
                </a:solidFill>
                <a:latin typeface="TradeGothic"/>
                <a:cs typeface="Arial" panose="020B0604020202020204" pitchFamily="34" charset="0"/>
              </a:rPr>
              <a:t>L’EPIDE…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00275" y="3509962"/>
            <a:ext cx="7791450" cy="1541462"/>
          </a:xfrm>
        </p:spPr>
        <p:txBody>
          <a:bodyPr>
            <a:normAutofit/>
          </a:bodyPr>
          <a:lstStyle/>
          <a:p>
            <a:r>
              <a:rPr lang="fr-FR" sz="9600" dirty="0">
                <a:solidFill>
                  <a:srgbClr val="5560A4"/>
                </a:solidFill>
                <a:latin typeface="TradeGothic"/>
              </a:rPr>
              <a:t>C’est quoi ?</a:t>
            </a:r>
          </a:p>
        </p:txBody>
      </p:sp>
    </p:spTree>
    <p:extLst>
      <p:ext uri="{BB962C8B-B14F-4D97-AF65-F5344CB8AC3E}">
        <p14:creationId xmlns:p14="http://schemas.microsoft.com/office/powerpoint/2010/main" val="1012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1331067"/>
            <a:ext cx="11516139" cy="3909961"/>
          </a:xfrm>
        </p:spPr>
        <p:txBody>
          <a:bodyPr>
            <a:noAutofit/>
          </a:bodyPr>
          <a:lstStyle/>
          <a:p>
            <a:pPr algn="ctr"/>
            <a:r>
              <a:rPr lang="fr-FR" sz="7200" dirty="0">
                <a:solidFill>
                  <a:srgbClr val="5560A4"/>
                </a:solidFill>
                <a:latin typeface="TradeGothic"/>
              </a:rPr>
              <a:t>Inscris-toi ! </a:t>
            </a:r>
            <a:br>
              <a:rPr lang="fr-FR" sz="7200" dirty="0">
                <a:solidFill>
                  <a:srgbClr val="5560A4"/>
                </a:solidFill>
                <a:latin typeface="TradeGothic"/>
              </a:rPr>
            </a:br>
            <a:r>
              <a:rPr lang="fr-FR" sz="7200" dirty="0">
                <a:solidFill>
                  <a:srgbClr val="5560A4"/>
                </a:solidFill>
                <a:latin typeface="TradeGothic"/>
              </a:rPr>
              <a:t>Et parles-en autour de toi</a:t>
            </a:r>
            <a:br>
              <a:rPr lang="fr-FR" sz="7200" dirty="0">
                <a:solidFill>
                  <a:srgbClr val="5560A4"/>
                </a:solidFill>
                <a:latin typeface="TradeGothic"/>
              </a:rPr>
            </a:br>
            <a:r>
              <a:rPr lang="fr-FR" sz="7200" dirty="0">
                <a:solidFill>
                  <a:srgbClr val="5560A4"/>
                </a:solidFill>
                <a:latin typeface="TradeGothic"/>
                <a:hlinkClick r:id="rId2"/>
              </a:rPr>
              <a:t>www.epide.fr</a:t>
            </a:r>
            <a:r>
              <a:rPr lang="fr-FR" sz="7200" dirty="0">
                <a:solidFill>
                  <a:srgbClr val="5560A4"/>
                </a:solidFill>
                <a:latin typeface="TradeGothi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51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455506"/>
            <a:ext cx="8856134" cy="590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8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26628" y="5403239"/>
            <a:ext cx="351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646BA7"/>
                </a:solidFill>
                <a:latin typeface="TradeGothic"/>
              </a:rPr>
              <a:t>VAL DE REUIL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642" y="1593238"/>
            <a:ext cx="5816600" cy="3810000"/>
          </a:xfrm>
        </p:spPr>
      </p:pic>
    </p:spTree>
    <p:extLst>
      <p:ext uri="{BB962C8B-B14F-4D97-AF65-F5344CB8AC3E}">
        <p14:creationId xmlns:p14="http://schemas.microsoft.com/office/powerpoint/2010/main" val="3548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8986" y="300108"/>
            <a:ext cx="11045688" cy="1193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800" dirty="0">
                <a:solidFill>
                  <a:srgbClr val="5560A4"/>
                </a:solidFill>
                <a:effectLst/>
                <a:latin typeface="TradeGothic"/>
                <a:ea typeface="Calibri" panose="020F0502020204030204" pitchFamily="34" charset="0"/>
                <a:cs typeface="Times New Roman" panose="02020603050405020304" pitchFamily="18" charset="0"/>
              </a:rPr>
              <a:t>C’est un établissement en internat, du lundi au vendredi</a:t>
            </a:r>
            <a:endParaRPr lang="fr-FR" sz="4800" dirty="0">
              <a:solidFill>
                <a:srgbClr val="5560A4"/>
              </a:solidFill>
              <a:latin typeface="TradeGothic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b="37889"/>
          <a:stretch/>
        </p:blipFill>
        <p:spPr>
          <a:xfrm>
            <a:off x="923484" y="1801206"/>
            <a:ext cx="10016691" cy="384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3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260389"/>
            <a:ext cx="9144000" cy="2249573"/>
          </a:xfrm>
        </p:spPr>
        <p:txBody>
          <a:bodyPr>
            <a:noAutofit/>
          </a:bodyPr>
          <a:lstStyle/>
          <a:p>
            <a:r>
              <a:rPr lang="fr-FR" sz="13800" dirty="0">
                <a:solidFill>
                  <a:srgbClr val="5560A4"/>
                </a:solidFill>
                <a:latin typeface="TradeGothic"/>
                <a:cs typeface="Arial" panose="020B0604020202020204" pitchFamily="34" charset="0"/>
              </a:rPr>
              <a:t>L’EPIDE…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8000" dirty="0">
                <a:solidFill>
                  <a:srgbClr val="5560A4"/>
                </a:solidFill>
                <a:latin typeface="TradeGothic"/>
              </a:rPr>
              <a:t>C’est pour qui ?</a:t>
            </a:r>
          </a:p>
        </p:txBody>
      </p:sp>
    </p:spTree>
    <p:extLst>
      <p:ext uri="{BB962C8B-B14F-4D97-AF65-F5344CB8AC3E}">
        <p14:creationId xmlns:p14="http://schemas.microsoft.com/office/powerpoint/2010/main" val="26773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5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345440"/>
            <a:ext cx="9703944" cy="1584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800" dirty="0">
                <a:solidFill>
                  <a:srgbClr val="5560A4"/>
                </a:solidFill>
                <a:latin typeface="TradeGothic"/>
                <a:cs typeface="Times New Roman" panose="02020603050405020304" pitchFamily="18" charset="0"/>
              </a:rPr>
              <a:t>Pour les jeunes entre 17 et 25 ans</a:t>
            </a:r>
            <a:endParaRPr lang="fr-FR" sz="4800" dirty="0">
              <a:solidFill>
                <a:srgbClr val="5560A4"/>
              </a:solidFill>
              <a:latin typeface="TradeGothic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1" r="6307"/>
          <a:stretch/>
        </p:blipFill>
        <p:spPr>
          <a:xfrm>
            <a:off x="2300111" y="1794476"/>
            <a:ext cx="7446747" cy="4673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7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6249" y="1308579"/>
            <a:ext cx="10444663" cy="1776900"/>
          </a:xfrm>
        </p:spPr>
        <p:txBody>
          <a:bodyPr>
            <a:noAutofit/>
          </a:bodyPr>
          <a:lstStyle/>
          <a:p>
            <a:r>
              <a:rPr lang="fr-FR" sz="7200" dirty="0">
                <a:solidFill>
                  <a:srgbClr val="5560A4"/>
                </a:solidFill>
                <a:latin typeface="TradeGothic"/>
                <a:cs typeface="Arial" panose="020B0604020202020204" pitchFamily="34" charset="0"/>
              </a:rPr>
              <a:t>L’EPIDE c’est quoi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085479"/>
            <a:ext cx="12072730" cy="3355078"/>
          </a:xfrm>
        </p:spPr>
        <p:txBody>
          <a:bodyPr>
            <a:noAutofit/>
          </a:bodyPr>
          <a:lstStyle/>
          <a:p>
            <a:r>
              <a:rPr lang="fr-FR" sz="2800" u="sng" dirty="0">
                <a:solidFill>
                  <a:srgbClr val="5560A4"/>
                </a:solidFill>
                <a:latin typeface="TradeGothic"/>
                <a:ea typeface="+mj-ea"/>
                <a:cs typeface="Arial" panose="020B0604020202020204" pitchFamily="34" charset="0"/>
              </a:rPr>
              <a:t>Accompagnement Global </a:t>
            </a:r>
            <a:r>
              <a:rPr lang="fr-FR" sz="2800" dirty="0">
                <a:solidFill>
                  <a:srgbClr val="5560A4"/>
                </a:solidFill>
                <a:latin typeface="TradeGothic"/>
                <a:ea typeface="+mj-ea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fr-FR" sz="2000" dirty="0">
                <a:solidFill>
                  <a:srgbClr val="5560A4"/>
                </a:solidFill>
                <a:latin typeface="TradeGothic"/>
                <a:ea typeface="+mj-ea"/>
                <a:cs typeface="Arial" panose="020B0604020202020204" pitchFamily="34" charset="0"/>
              </a:rPr>
              <a:t>Insertion professionnelle : Emploi ou Formation qualifiante</a:t>
            </a:r>
          </a:p>
          <a:p>
            <a:pPr marL="457200" indent="-457200">
              <a:buFontTx/>
              <a:buChar char="-"/>
            </a:pPr>
            <a:r>
              <a:rPr lang="fr-FR" sz="2000" dirty="0">
                <a:solidFill>
                  <a:srgbClr val="5560A4"/>
                </a:solidFill>
                <a:latin typeface="TradeGothic"/>
                <a:ea typeface="+mj-ea"/>
                <a:cs typeface="Arial" panose="020B0604020202020204" pitchFamily="34" charset="0"/>
              </a:rPr>
              <a:t>Mobilité : Aide au financement du Permis B</a:t>
            </a:r>
          </a:p>
          <a:p>
            <a:pPr marL="457200" indent="-457200">
              <a:buFontTx/>
              <a:buChar char="-"/>
            </a:pPr>
            <a:r>
              <a:rPr lang="fr-FR" sz="2000" dirty="0">
                <a:solidFill>
                  <a:srgbClr val="5560A4"/>
                </a:solidFill>
                <a:latin typeface="TradeGothic"/>
                <a:ea typeface="+mj-ea"/>
                <a:cs typeface="Arial" panose="020B0604020202020204" pitchFamily="34" charset="0"/>
              </a:rPr>
              <a:t>Pôle médico social : Infirmière, Chargée d’accompagnement sociale, Psychologue</a:t>
            </a:r>
          </a:p>
        </p:txBody>
      </p:sp>
    </p:spTree>
    <p:extLst>
      <p:ext uri="{BB962C8B-B14F-4D97-AF65-F5344CB8AC3E}">
        <p14:creationId xmlns:p14="http://schemas.microsoft.com/office/powerpoint/2010/main" val="35900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90985"/>
            <a:ext cx="10515600" cy="777875"/>
          </a:xfrm>
        </p:spPr>
        <p:txBody>
          <a:bodyPr/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découvre de nouveaux métiers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46" y="1410494"/>
            <a:ext cx="4195021" cy="3146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02" y="1847592"/>
            <a:ext cx="3496786" cy="2622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22889" r="12589" b="17333"/>
          <a:stretch/>
        </p:blipFill>
        <p:spPr>
          <a:xfrm>
            <a:off x="8205843" y="1410494"/>
            <a:ext cx="3337561" cy="4099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64" y="4715941"/>
            <a:ext cx="1560584" cy="19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33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208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208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208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20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1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859" y="289969"/>
            <a:ext cx="10515600" cy="774743"/>
          </a:xfrm>
        </p:spPr>
        <p:txBody>
          <a:bodyPr/>
          <a:lstStyle/>
          <a:p>
            <a:r>
              <a:rPr lang="fr-FR" dirty="0">
                <a:solidFill>
                  <a:srgbClr val="5560A4"/>
                </a:solidFill>
                <a:latin typeface="TradeGothic"/>
              </a:rPr>
              <a:t>On rencontre des professionnels …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21444" r="10478" b="36595"/>
          <a:stretch/>
        </p:blipFill>
        <p:spPr>
          <a:xfrm>
            <a:off x="4348504" y="1064712"/>
            <a:ext cx="7192511" cy="2592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Espace réservé du contenu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17949" r="32775"/>
          <a:stretch/>
        </p:blipFill>
        <p:spPr>
          <a:xfrm>
            <a:off x="436859" y="941146"/>
            <a:ext cx="3323089" cy="348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724" y="3155995"/>
            <a:ext cx="3170386" cy="8751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7" b="25045"/>
          <a:stretch/>
        </p:blipFill>
        <p:spPr>
          <a:xfrm>
            <a:off x="4523614" y="3657599"/>
            <a:ext cx="4124001" cy="263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20057" r="2270" b="24808"/>
          <a:stretch/>
        </p:blipFill>
        <p:spPr>
          <a:xfrm>
            <a:off x="3476551" y="5197111"/>
            <a:ext cx="2094126" cy="122971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13401" r="2568" b="14784"/>
          <a:stretch/>
        </p:blipFill>
        <p:spPr>
          <a:xfrm>
            <a:off x="162896" y="3657599"/>
            <a:ext cx="1595927" cy="123059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22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2676</TotalTime>
  <Words>248</Words>
  <Application>Microsoft Office PowerPoint</Application>
  <PresentationFormat>Grand écran</PresentationFormat>
  <Paragraphs>43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MV Boli</vt:lpstr>
      <vt:lpstr>TradeGothic</vt:lpstr>
      <vt:lpstr>Thème Office</vt:lpstr>
      <vt:lpstr>Présentation PowerPoint</vt:lpstr>
      <vt:lpstr>Présentation PowerPoint</vt:lpstr>
      <vt:lpstr>L’EPIDE…</vt:lpstr>
      <vt:lpstr>Présentation PowerPoint</vt:lpstr>
      <vt:lpstr>L’EPIDE…</vt:lpstr>
      <vt:lpstr>Présentation PowerPoint</vt:lpstr>
      <vt:lpstr>L’EPIDE c’est quoi ?</vt:lpstr>
      <vt:lpstr>On découvre de nouveaux métiers</vt:lpstr>
      <vt:lpstr>On rencontre des professionnels …</vt:lpstr>
      <vt:lpstr>On construit son projet professionnel, </vt:lpstr>
      <vt:lpstr>On fait de la remise à niveau individualisée et personnalisée</vt:lpstr>
      <vt:lpstr>On fait de l’informatique</vt:lpstr>
      <vt:lpstr>On se remet en forme !</vt:lpstr>
      <vt:lpstr>On prépare le Code et le Permis</vt:lpstr>
      <vt:lpstr>… le permis AM …</vt:lpstr>
      <vt:lpstr>Aide au financement du Permis !</vt:lpstr>
      <vt:lpstr> Mais…</vt:lpstr>
      <vt:lpstr>On relève des défis sportifs et citoyens !</vt:lpstr>
      <vt:lpstr>On se dépasse …</vt:lpstr>
      <vt:lpstr> On participe à des actions citoyennes </vt:lpstr>
      <vt:lpstr>Les actions solidaires</vt:lpstr>
      <vt:lpstr>On fait des actions éco citoyennes</vt:lpstr>
      <vt:lpstr>On fait des séjours de cohésion</vt:lpstr>
      <vt:lpstr>Présentation PowerPoint</vt:lpstr>
      <vt:lpstr>On se détend un peu aussi !</vt:lpstr>
      <vt:lpstr>On s’ouvre aux arts…</vt:lpstr>
      <vt:lpstr>Mais tout ça…</vt:lpstr>
      <vt:lpstr> Et les jeunes perçoivent une allocation de 500 € </vt:lpstr>
      <vt:lpstr>Alors, si toi aussi, tu veux vivre tout ça…</vt:lpstr>
      <vt:lpstr>Inscris-toi !  Et parles-en autour de toi www.epide.fr </vt:lpstr>
      <vt:lpstr>Présentation PowerPoint</vt:lpstr>
      <vt:lpstr>Présentation PowerPoint</vt:lpstr>
    </vt:vector>
  </TitlesOfParts>
  <Company>EPIDE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BREITHAUPT Charlotte</dc:creator>
  <cp:lastModifiedBy>FRANJUS Carole</cp:lastModifiedBy>
  <cp:revision>94</cp:revision>
  <dcterms:created xsi:type="dcterms:W3CDTF">2019-09-18T12:13:48Z</dcterms:created>
  <dcterms:modified xsi:type="dcterms:W3CDTF">2022-02-24T08:25:34Z</dcterms:modified>
</cp:coreProperties>
</file>