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361" r:id="rId3"/>
    <p:sldId id="326" r:id="rId4"/>
    <p:sldId id="362" r:id="rId5"/>
    <p:sldId id="342" r:id="rId6"/>
    <p:sldId id="329" r:id="rId7"/>
    <p:sldId id="340" r:id="rId8"/>
    <p:sldId id="343" r:id="rId9"/>
    <p:sldId id="344" r:id="rId10"/>
    <p:sldId id="365" r:id="rId11"/>
    <p:sldId id="316" r:id="rId12"/>
    <p:sldId id="349" r:id="rId13"/>
    <p:sldId id="350" r:id="rId14"/>
    <p:sldId id="351" r:id="rId15"/>
    <p:sldId id="352" r:id="rId16"/>
    <p:sldId id="366" r:id="rId17"/>
    <p:sldId id="356" r:id="rId18"/>
    <p:sldId id="357" r:id="rId19"/>
    <p:sldId id="358" r:id="rId20"/>
    <p:sldId id="367" r:id="rId21"/>
    <p:sldId id="359" r:id="rId22"/>
    <p:sldId id="368" r:id="rId23"/>
    <p:sldId id="360" r:id="rId24"/>
    <p:sldId id="369" r:id="rId25"/>
    <p:sldId id="264" r:id="rId26"/>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0"/>
    <p:restoredTop sz="93706" autoAdjust="0"/>
  </p:normalViewPr>
  <p:slideViewPr>
    <p:cSldViewPr snapToGrid="0" snapToObjects="1">
      <p:cViewPr varScale="1">
        <p:scale>
          <a:sx n="67" d="100"/>
          <a:sy n="67" d="100"/>
        </p:scale>
        <p:origin x="126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DF2BF4A-D36A-5642-B8A8-94E4AF17AFDC}" type="datetimeFigureOut">
              <a:rPr lang="fr-FR" smtClean="0"/>
              <a:pPr/>
              <a:t>08/06/2020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1BD298-B77F-6241-BB77-BBCFEAE376B1}" type="slidenum">
              <a:rPr lang="fr-FR" smtClean="0"/>
              <a:pPr/>
              <a:t>‹N°›</a:t>
            </a:fld>
            <a:endParaRPr lang="fr-FR"/>
          </a:p>
        </p:txBody>
      </p:sp>
    </p:spTree>
    <p:extLst>
      <p:ext uri="{BB962C8B-B14F-4D97-AF65-F5344CB8AC3E}">
        <p14:creationId xmlns:p14="http://schemas.microsoft.com/office/powerpoint/2010/main" val="1268637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23C533-8FB6-4443-9121-342AA51C06D6}" type="datetimeFigureOut">
              <a:rPr lang="fr-FR" smtClean="0"/>
              <a:pPr/>
              <a:t>08/06/2020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51203D-7078-6B4B-80BE-D91D6DB00C31}" type="slidenum">
              <a:rPr lang="fr-FR" smtClean="0"/>
              <a:pPr/>
              <a:t>‹N°›</a:t>
            </a:fld>
            <a:endParaRPr lang="fr-FR"/>
          </a:p>
        </p:txBody>
      </p:sp>
    </p:spTree>
    <p:extLst>
      <p:ext uri="{BB962C8B-B14F-4D97-AF65-F5344CB8AC3E}">
        <p14:creationId xmlns:p14="http://schemas.microsoft.com/office/powerpoint/2010/main" val="18997734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451203D-7078-6B4B-80BE-D91D6DB00C31}" type="slidenum">
              <a:rPr lang="fr-FR" smtClean="0"/>
              <a:pPr/>
              <a:t>11</a:t>
            </a:fld>
            <a:endParaRPr lang="fr-FR"/>
          </a:p>
        </p:txBody>
      </p:sp>
    </p:spTree>
    <p:extLst>
      <p:ext uri="{BB962C8B-B14F-4D97-AF65-F5344CB8AC3E}">
        <p14:creationId xmlns:p14="http://schemas.microsoft.com/office/powerpoint/2010/main" val="5915112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03200" y="48106"/>
            <a:ext cx="8661400" cy="1470025"/>
          </a:xfrm>
        </p:spPr>
        <p:txBody>
          <a:bodyPr>
            <a:normAutofit/>
          </a:bodyPr>
          <a:lstStyle>
            <a:lvl1pPr algn="l">
              <a:defRPr sz="3200">
                <a:solidFill>
                  <a:srgbClr val="1F497D"/>
                </a:solidFill>
                <a:latin typeface="Corbel"/>
                <a:cs typeface="Corbel"/>
              </a:defRPr>
            </a:lvl1pPr>
          </a:lstStyle>
          <a:p>
            <a:r>
              <a:rPr lang="fr-FR" dirty="0"/>
              <a:t>Cliquez et modifiez le titre</a:t>
            </a:r>
          </a:p>
        </p:txBody>
      </p:sp>
      <p:sp>
        <p:nvSpPr>
          <p:cNvPr id="3" name="Sous-titre 2"/>
          <p:cNvSpPr>
            <a:spLocks noGrp="1"/>
          </p:cNvSpPr>
          <p:nvPr>
            <p:ph type="subTitle" idx="1"/>
          </p:nvPr>
        </p:nvSpPr>
        <p:spPr>
          <a:xfrm>
            <a:off x="772318" y="1533216"/>
            <a:ext cx="6138008" cy="1099096"/>
          </a:xfrm>
        </p:spPr>
        <p:txBody>
          <a:bodyPr>
            <a:normAutofit/>
          </a:bodyPr>
          <a:lstStyle>
            <a:lvl1pPr marL="0" indent="0" algn="l">
              <a:buNone/>
              <a:defRPr sz="2400">
                <a:solidFill>
                  <a:schemeClr val="accent1"/>
                </a:solidFill>
                <a:latin typeface="Corbel"/>
                <a:cs typeface="Corbe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p>
        </p:txBody>
      </p:sp>
      <p:pic>
        <p:nvPicPr>
          <p:cNvPr id="9" name="Image 8" descr="Macintosh HD:Users:ftith:Desktop:Capture d’écran 2015-01-29 à 18.28.41.png"/>
          <p:cNvPicPr/>
          <p:nvPr userDrawn="1"/>
        </p:nvPicPr>
        <p:blipFill>
          <a:blip r:embed="rId2">
            <a:extLst>
              <a:ext uri="{28A0092B-C50C-407E-A947-70E740481C1C}">
                <a14:useLocalDpi xmlns:a14="http://schemas.microsoft.com/office/drawing/2010/main"/>
              </a:ext>
            </a:extLst>
          </a:blip>
          <a:srcRect/>
          <a:stretch>
            <a:fillRect/>
          </a:stretch>
        </p:blipFill>
        <p:spPr bwMode="auto">
          <a:xfrm>
            <a:off x="1841832" y="3776472"/>
            <a:ext cx="5088175" cy="981162"/>
          </a:xfrm>
          <a:prstGeom prst="rect">
            <a:avLst/>
          </a:prstGeom>
          <a:noFill/>
        </p:spPr>
      </p:pic>
      <p:pic>
        <p:nvPicPr>
          <p:cNvPr id="12" name="Image 11" descr="fors_elements_logo[1].jpg"/>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6874285" y="5956121"/>
            <a:ext cx="2088515" cy="660400"/>
          </a:xfrm>
          <a:prstGeom prst="rect">
            <a:avLst/>
          </a:prstGeom>
          <a:noFill/>
        </p:spPr>
      </p:pic>
    </p:spTree>
    <p:extLst>
      <p:ext uri="{BB962C8B-B14F-4D97-AF65-F5344CB8AC3E}">
        <p14:creationId xmlns:p14="http://schemas.microsoft.com/office/powerpoint/2010/main" val="123176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4AFE11-AC6B-C646-919E-69ED9A449719}" type="slidenum">
              <a:rPr lang="fr-FR" smtClean="0"/>
              <a:pPr/>
              <a:t>‹N°›</a:t>
            </a:fld>
            <a:endParaRPr lang="fr-FR"/>
          </a:p>
        </p:txBody>
      </p:sp>
    </p:spTree>
    <p:extLst>
      <p:ext uri="{BB962C8B-B14F-4D97-AF65-F5344CB8AC3E}">
        <p14:creationId xmlns:p14="http://schemas.microsoft.com/office/powerpoint/2010/main" val="688565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4AFE11-AC6B-C646-919E-69ED9A449719}" type="slidenum">
              <a:rPr lang="fr-FR" smtClean="0"/>
              <a:pPr/>
              <a:t>‹N°›</a:t>
            </a:fld>
            <a:endParaRPr lang="fr-FR"/>
          </a:p>
        </p:txBody>
      </p:sp>
    </p:spTree>
    <p:extLst>
      <p:ext uri="{BB962C8B-B14F-4D97-AF65-F5344CB8AC3E}">
        <p14:creationId xmlns:p14="http://schemas.microsoft.com/office/powerpoint/2010/main" val="2355372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31684" y="85856"/>
            <a:ext cx="8623784" cy="454708"/>
          </a:xfrm>
        </p:spPr>
        <p:txBody>
          <a:bodyPr>
            <a:noAutofit/>
          </a:bodyPr>
          <a:lstStyle>
            <a:lvl1pPr algn="l">
              <a:defRPr sz="2400" b="1">
                <a:solidFill>
                  <a:schemeClr val="tx2"/>
                </a:solidFill>
                <a:latin typeface="Corbel"/>
                <a:cs typeface="Corbel"/>
              </a:defRPr>
            </a:lvl1pPr>
          </a:lstStyle>
          <a:p>
            <a:r>
              <a:rPr lang="fr-FR" dirty="0"/>
              <a:t>Cliquez et modifiez le titre</a:t>
            </a:r>
          </a:p>
        </p:txBody>
      </p:sp>
      <p:sp>
        <p:nvSpPr>
          <p:cNvPr id="3" name="Espace réservé du contenu 2"/>
          <p:cNvSpPr>
            <a:spLocks noGrp="1"/>
          </p:cNvSpPr>
          <p:nvPr>
            <p:ph idx="1"/>
          </p:nvPr>
        </p:nvSpPr>
        <p:spPr>
          <a:xfrm>
            <a:off x="231684" y="780830"/>
            <a:ext cx="8623784" cy="5508709"/>
          </a:xfrm>
        </p:spPr>
        <p:txBody>
          <a:bodyPr>
            <a:normAutofit/>
          </a:bodyPr>
          <a:lstStyle>
            <a:lvl1pPr marL="285750" indent="-285750">
              <a:buClr>
                <a:schemeClr val="accent5"/>
              </a:buClr>
              <a:buFont typeface="Lucida Grande"/>
              <a:buChar char="❯"/>
              <a:defRPr sz="2000">
                <a:latin typeface="Corbel"/>
                <a:cs typeface="Corbel"/>
              </a:defRPr>
            </a:lvl1pPr>
            <a:lvl2pPr marL="742950" indent="-285750">
              <a:buFont typeface="Wingdings" charset="2"/>
              <a:buChar char="§"/>
              <a:defRPr sz="1800"/>
            </a:lvl2pPr>
            <a:lvl3pPr>
              <a:defRPr sz="1600"/>
            </a:lvl3pPr>
          </a:lstStyle>
          <a:p>
            <a:pPr lvl="0"/>
            <a:r>
              <a:rPr lang="fr-FR" dirty="0"/>
              <a:t>Cliquez pour modifier les styles du texte du masque</a:t>
            </a:r>
          </a:p>
          <a:p>
            <a:pPr lvl="1"/>
            <a:r>
              <a:rPr lang="fr-FR" dirty="0"/>
              <a:t>Deuxième niveau</a:t>
            </a:r>
          </a:p>
          <a:p>
            <a:pPr lvl="2"/>
            <a:r>
              <a:rPr lang="fr-FR" dirty="0"/>
              <a:t>Troisième niveau</a:t>
            </a:r>
          </a:p>
        </p:txBody>
      </p:sp>
      <p:sp>
        <p:nvSpPr>
          <p:cNvPr id="9" name="Espace réservé du numéro de diapositive 8"/>
          <p:cNvSpPr>
            <a:spLocks noGrp="1"/>
          </p:cNvSpPr>
          <p:nvPr>
            <p:ph type="sldNum" sz="quarter" idx="12"/>
          </p:nvPr>
        </p:nvSpPr>
        <p:spPr>
          <a:xfrm>
            <a:off x="6773354" y="6467903"/>
            <a:ext cx="2133600" cy="365125"/>
          </a:xfrm>
        </p:spPr>
        <p:txBody>
          <a:bodyPr/>
          <a:lstStyle>
            <a:lvl1pPr>
              <a:defRPr>
                <a:latin typeface="Corbel"/>
                <a:cs typeface="Corbel"/>
              </a:defRPr>
            </a:lvl1pPr>
          </a:lstStyle>
          <a:p>
            <a:fld id="{5A4AFE11-AC6B-C646-919E-69ED9A449719}" type="slidenum">
              <a:rPr lang="fr-FR" smtClean="0"/>
              <a:pPr/>
              <a:t>‹N°›</a:t>
            </a:fld>
            <a:endParaRPr lang="fr-FR" dirty="0"/>
          </a:p>
        </p:txBody>
      </p:sp>
      <p:pic>
        <p:nvPicPr>
          <p:cNvPr id="12" name="Image 11" descr="fors_elements_logo[1].jpg"/>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20130" y="6399255"/>
            <a:ext cx="1257170" cy="390096"/>
          </a:xfrm>
          <a:prstGeom prst="rect">
            <a:avLst/>
          </a:prstGeom>
          <a:noFill/>
        </p:spPr>
      </p:pic>
      <p:cxnSp>
        <p:nvCxnSpPr>
          <p:cNvPr id="14" name="Connecteur droit 13"/>
          <p:cNvCxnSpPr/>
          <p:nvPr userDrawn="1"/>
        </p:nvCxnSpPr>
        <p:spPr>
          <a:xfrm>
            <a:off x="231684" y="6373512"/>
            <a:ext cx="8623784"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7" name="Rectangle à coins arrondis 6"/>
          <p:cNvSpPr/>
          <p:nvPr userDrawn="1"/>
        </p:nvSpPr>
        <p:spPr>
          <a:xfrm>
            <a:off x="120130" y="34073"/>
            <a:ext cx="86400" cy="651726"/>
          </a:xfrm>
          <a:prstGeom prst="round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30886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4AFE11-AC6B-C646-919E-69ED9A449719}" type="slidenum">
              <a:rPr lang="fr-FR" smtClean="0"/>
              <a:pPr/>
              <a:t>‹N°›</a:t>
            </a:fld>
            <a:endParaRPr lang="fr-FR"/>
          </a:p>
        </p:txBody>
      </p:sp>
    </p:spTree>
    <p:extLst>
      <p:ext uri="{BB962C8B-B14F-4D97-AF65-F5344CB8AC3E}">
        <p14:creationId xmlns:p14="http://schemas.microsoft.com/office/powerpoint/2010/main" val="395336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4AFE11-AC6B-C646-919E-69ED9A449719}" type="slidenum">
              <a:rPr lang="fr-FR" smtClean="0"/>
              <a:pPr/>
              <a:t>‹N°›</a:t>
            </a:fld>
            <a:endParaRPr lang="fr-FR"/>
          </a:p>
        </p:txBody>
      </p:sp>
    </p:spTree>
    <p:extLst>
      <p:ext uri="{BB962C8B-B14F-4D97-AF65-F5344CB8AC3E}">
        <p14:creationId xmlns:p14="http://schemas.microsoft.com/office/powerpoint/2010/main" val="292996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A4AFE11-AC6B-C646-919E-69ED9A449719}" type="slidenum">
              <a:rPr lang="fr-FR" smtClean="0"/>
              <a:pPr/>
              <a:t>‹N°›</a:t>
            </a:fld>
            <a:endParaRPr lang="fr-FR"/>
          </a:p>
        </p:txBody>
      </p:sp>
    </p:spTree>
    <p:extLst>
      <p:ext uri="{BB962C8B-B14F-4D97-AF65-F5344CB8AC3E}">
        <p14:creationId xmlns:p14="http://schemas.microsoft.com/office/powerpoint/2010/main" val="114076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pic>
        <p:nvPicPr>
          <p:cNvPr id="7" name="Image 6" descr="fors_elements_logo[1].jpg"/>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3416191" y="4609002"/>
            <a:ext cx="2088515" cy="660400"/>
          </a:xfrm>
          <a:prstGeom prst="rect">
            <a:avLst/>
          </a:prstGeom>
          <a:noFill/>
        </p:spPr>
      </p:pic>
      <p:sp>
        <p:nvSpPr>
          <p:cNvPr id="8" name="ZoneTexte 7"/>
          <p:cNvSpPr txBox="1"/>
          <p:nvPr userDrawn="1"/>
        </p:nvSpPr>
        <p:spPr>
          <a:xfrm>
            <a:off x="2574266" y="5329469"/>
            <a:ext cx="3655454" cy="938719"/>
          </a:xfrm>
          <a:prstGeom prst="rect">
            <a:avLst/>
          </a:prstGeom>
          <a:noFill/>
        </p:spPr>
        <p:txBody>
          <a:bodyPr wrap="square" rtlCol="0">
            <a:spAutoFit/>
          </a:bodyPr>
          <a:lstStyle/>
          <a:p>
            <a:pPr algn="ctr"/>
            <a:r>
              <a:rPr lang="fr-FR" sz="1100" kern="1200" dirty="0">
                <a:solidFill>
                  <a:srgbClr val="7F7F7F"/>
                </a:solidFill>
                <a:effectLst/>
                <a:latin typeface="Corbel"/>
                <a:ea typeface="+mn-ea"/>
                <a:cs typeface="Corbel"/>
              </a:rPr>
              <a:t>69, rue La Fayette - 75009 PARIS</a:t>
            </a:r>
          </a:p>
          <a:p>
            <a:pPr algn="ctr"/>
            <a:r>
              <a:rPr lang="fr-FR" sz="1100" kern="1200" dirty="0">
                <a:solidFill>
                  <a:srgbClr val="7F7F7F"/>
                </a:solidFill>
                <a:effectLst/>
                <a:latin typeface="Corbel"/>
                <a:ea typeface="+mn-ea"/>
                <a:cs typeface="Corbel"/>
              </a:rPr>
              <a:t>Tél. : 01 48 24 79 00</a:t>
            </a:r>
          </a:p>
          <a:p>
            <a:pPr algn="ctr"/>
            <a:r>
              <a:rPr lang="fr-FR" sz="1100" kern="1200" dirty="0">
                <a:solidFill>
                  <a:srgbClr val="7F7F7F"/>
                </a:solidFill>
                <a:effectLst/>
                <a:latin typeface="Corbel"/>
                <a:ea typeface="+mn-ea"/>
                <a:cs typeface="Corbel"/>
              </a:rPr>
              <a:t>Fax : 01 48 24 79 01</a:t>
            </a:r>
          </a:p>
          <a:p>
            <a:pPr algn="ctr"/>
            <a:r>
              <a:rPr lang="fr-FR" sz="1100" kern="1200" dirty="0">
                <a:solidFill>
                  <a:srgbClr val="7F7F7F"/>
                </a:solidFill>
                <a:effectLst/>
                <a:latin typeface="Corbel"/>
                <a:ea typeface="+mn-ea"/>
                <a:cs typeface="Corbel"/>
              </a:rPr>
              <a:t>E-mail : </a:t>
            </a:r>
            <a:r>
              <a:rPr lang="fr-FR" sz="1100" kern="1200" dirty="0" err="1">
                <a:solidFill>
                  <a:srgbClr val="7F7F7F"/>
                </a:solidFill>
                <a:effectLst/>
                <a:latin typeface="Corbel"/>
                <a:ea typeface="+mn-ea"/>
                <a:cs typeface="Corbel"/>
              </a:rPr>
              <a:t>fors@fors-rs.com</a:t>
            </a:r>
            <a:endParaRPr lang="fr-FR" sz="1100" kern="1200" dirty="0">
              <a:solidFill>
                <a:srgbClr val="7F7F7F"/>
              </a:solidFill>
              <a:effectLst/>
              <a:latin typeface="Corbel"/>
              <a:ea typeface="+mn-ea"/>
              <a:cs typeface="Corbel"/>
            </a:endParaRPr>
          </a:p>
          <a:p>
            <a:pPr algn="ctr"/>
            <a:r>
              <a:rPr lang="fr-FR" sz="1100" u="sng" kern="1200" dirty="0" err="1">
                <a:solidFill>
                  <a:srgbClr val="7F7F7F"/>
                </a:solidFill>
                <a:effectLst/>
                <a:latin typeface="Corbel"/>
                <a:ea typeface="+mn-ea"/>
                <a:cs typeface="Corbel"/>
              </a:rPr>
              <a:t>www.fors-rs.com</a:t>
            </a:r>
            <a:endParaRPr lang="fr-FR" sz="1800" kern="1200" dirty="0">
              <a:solidFill>
                <a:srgbClr val="7F7F7F"/>
              </a:solidFill>
              <a:effectLst/>
              <a:latin typeface="Corbel"/>
              <a:ea typeface="+mn-ea"/>
              <a:cs typeface="Corbel"/>
            </a:endParaRPr>
          </a:p>
        </p:txBody>
      </p:sp>
      <p:sp>
        <p:nvSpPr>
          <p:cNvPr id="9" name="ZoneTexte 8"/>
          <p:cNvSpPr txBox="1"/>
          <p:nvPr userDrawn="1"/>
        </p:nvSpPr>
        <p:spPr>
          <a:xfrm>
            <a:off x="1553138" y="197353"/>
            <a:ext cx="5929387" cy="584776"/>
          </a:xfrm>
          <a:prstGeom prst="rect">
            <a:avLst/>
          </a:prstGeom>
          <a:noFill/>
        </p:spPr>
        <p:txBody>
          <a:bodyPr wrap="square" rtlCol="0">
            <a:spAutoFit/>
          </a:bodyPr>
          <a:lstStyle/>
          <a:p>
            <a:pPr algn="ctr"/>
            <a:r>
              <a:rPr lang="fr-FR" sz="3200" dirty="0">
                <a:solidFill>
                  <a:schemeClr val="tx2"/>
                </a:solidFill>
                <a:latin typeface="Corbel"/>
                <a:cs typeface="Corbel"/>
              </a:rPr>
              <a:t>Contacts</a:t>
            </a:r>
          </a:p>
        </p:txBody>
      </p:sp>
    </p:spTree>
    <p:extLst>
      <p:ext uri="{BB962C8B-B14F-4D97-AF65-F5344CB8AC3E}">
        <p14:creationId xmlns:p14="http://schemas.microsoft.com/office/powerpoint/2010/main" val="393951379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244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4AFE11-AC6B-C646-919E-69ED9A449719}" type="slidenum">
              <a:rPr lang="fr-FR" smtClean="0"/>
              <a:pPr/>
              <a:t>‹N°›</a:t>
            </a:fld>
            <a:endParaRPr lang="fr-FR"/>
          </a:p>
        </p:txBody>
      </p:sp>
    </p:spTree>
    <p:extLst>
      <p:ext uri="{BB962C8B-B14F-4D97-AF65-F5344CB8AC3E}">
        <p14:creationId xmlns:p14="http://schemas.microsoft.com/office/powerpoint/2010/main" val="17984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4AFE11-AC6B-C646-919E-69ED9A449719}" type="slidenum">
              <a:rPr lang="fr-FR" smtClean="0"/>
              <a:pPr/>
              <a:t>‹N°›</a:t>
            </a:fld>
            <a:endParaRPr lang="fr-FR"/>
          </a:p>
        </p:txBody>
      </p:sp>
    </p:spTree>
    <p:extLst>
      <p:ext uri="{BB962C8B-B14F-4D97-AF65-F5344CB8AC3E}">
        <p14:creationId xmlns:p14="http://schemas.microsoft.com/office/powerpoint/2010/main" val="3161008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AFE11-AC6B-C646-919E-69ED9A449719}" type="slidenum">
              <a:rPr lang="fr-FR" smtClean="0"/>
              <a:pPr/>
              <a:t>‹N°›</a:t>
            </a:fld>
            <a:endParaRPr lang="fr-FR"/>
          </a:p>
        </p:txBody>
      </p:sp>
    </p:spTree>
    <p:extLst>
      <p:ext uri="{BB962C8B-B14F-4D97-AF65-F5344CB8AC3E}">
        <p14:creationId xmlns:p14="http://schemas.microsoft.com/office/powerpoint/2010/main" val="2191228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modalisa9-drop.com/prijrefere_E7E1783A9/PRIJ%20R%C3%A9f%C3%A9rents.html" TargetMode="External"/><Relationship Id="rId2" Type="http://schemas.openxmlformats.org/officeDocument/2006/relationships/hyperlink" Target="https://www.modalisa9-drop.com/prijparten_5EABA7BFD/PRIJ%20partenaires.html" TargetMode="External"/><Relationship Id="rId1" Type="http://schemas.openxmlformats.org/officeDocument/2006/relationships/slideLayout" Target="../slideLayouts/slideLayout2.xml"/><Relationship Id="rId4" Type="http://schemas.openxmlformats.org/officeDocument/2006/relationships/hyperlink" Target="https://www.modalisa9-drop.com/prijjeunes_9527057C0/PRIJ%20Jeunes.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tiphaine.vanlemmens@fors-rs.com" TargetMode="External"/><Relationship Id="rId2" Type="http://schemas.openxmlformats.org/officeDocument/2006/relationships/hyperlink" Target="mailto:Florence.brunet@fors-rs.com" TargetMode="External"/><Relationship Id="rId1" Type="http://schemas.openxmlformats.org/officeDocument/2006/relationships/slideLayout" Target="../slideLayouts/slideLayout2.xml"/><Relationship Id="rId4" Type="http://schemas.openxmlformats.org/officeDocument/2006/relationships/hyperlink" Target="mailto:alice.best@fors-r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Préfecture de région</a:t>
            </a:r>
          </a:p>
        </p:txBody>
      </p:sp>
      <p:sp>
        <p:nvSpPr>
          <p:cNvPr id="5" name="Sous-titre 2"/>
          <p:cNvSpPr txBox="1">
            <a:spLocks/>
          </p:cNvSpPr>
          <p:nvPr/>
        </p:nvSpPr>
        <p:spPr>
          <a:xfrm>
            <a:off x="772317" y="2719171"/>
            <a:ext cx="5900735" cy="1090450"/>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kern="1200">
                <a:solidFill>
                  <a:schemeClr val="accent1"/>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fr-FR" sz="2000" b="1" dirty="0">
                <a:solidFill>
                  <a:srgbClr val="7F7F7F"/>
                </a:solidFill>
                <a:latin typeface="Corbel"/>
                <a:cs typeface="Corbel"/>
              </a:rPr>
              <a:t>Synthèse du 3</a:t>
            </a:r>
            <a:r>
              <a:rPr lang="fr-FR" sz="2000" b="1" baseline="30000" dirty="0">
                <a:solidFill>
                  <a:srgbClr val="7F7F7F"/>
                </a:solidFill>
                <a:latin typeface="Corbel"/>
                <a:cs typeface="Corbel"/>
              </a:rPr>
              <a:t>ème</a:t>
            </a:r>
            <a:r>
              <a:rPr lang="fr-FR" sz="2000" b="1" dirty="0">
                <a:solidFill>
                  <a:srgbClr val="7F7F7F"/>
                </a:solidFill>
                <a:latin typeface="Corbel"/>
                <a:cs typeface="Corbel"/>
              </a:rPr>
              <a:t> rapport d’évaluation de mars 2020</a:t>
            </a:r>
          </a:p>
        </p:txBody>
      </p:sp>
      <p:sp>
        <p:nvSpPr>
          <p:cNvPr id="6" name="Rectangle à coins arrondis 5"/>
          <p:cNvSpPr/>
          <p:nvPr/>
        </p:nvSpPr>
        <p:spPr>
          <a:xfrm>
            <a:off x="605763" y="1742128"/>
            <a:ext cx="85808" cy="1425776"/>
          </a:xfrm>
          <a:prstGeom prst="round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Sous-titre 6"/>
          <p:cNvSpPr>
            <a:spLocks noGrp="1"/>
          </p:cNvSpPr>
          <p:nvPr>
            <p:ph type="subTitle" idx="1"/>
          </p:nvPr>
        </p:nvSpPr>
        <p:spPr>
          <a:xfrm>
            <a:off x="772318" y="1707516"/>
            <a:ext cx="7461744" cy="1099096"/>
          </a:xfrm>
        </p:spPr>
        <p:txBody>
          <a:bodyPr/>
          <a:lstStyle/>
          <a:p>
            <a:r>
              <a:rPr lang="fr-FR" dirty="0"/>
              <a:t>Evaluation du plan d’insertion pour la jeunesse des quartiers prioritaires en Île-de-France</a:t>
            </a:r>
          </a:p>
        </p:txBody>
      </p:sp>
      <p:pic>
        <p:nvPicPr>
          <p:cNvPr id="4" name="Image 3" descr="Les-services-du-prefet-secretaire-general-pour-les-affaires-regionales_articleimage.jp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03200" y="5356308"/>
            <a:ext cx="2199346" cy="1331999"/>
          </a:xfrm>
          <a:prstGeom prst="rect">
            <a:avLst/>
          </a:prstGeom>
        </p:spPr>
      </p:pic>
    </p:spTree>
    <p:extLst>
      <p:ext uri="{BB962C8B-B14F-4D97-AF65-F5344CB8AC3E}">
        <p14:creationId xmlns:p14="http://schemas.microsoft.com/office/powerpoint/2010/main" val="248767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721783" y="2384722"/>
            <a:ext cx="8061373" cy="841487"/>
          </a:xfrm>
          <a:prstGeom prst="round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ZoneTexte 1"/>
          <p:cNvSpPr txBox="1"/>
          <p:nvPr/>
        </p:nvSpPr>
        <p:spPr>
          <a:xfrm>
            <a:off x="704850" y="1710411"/>
            <a:ext cx="7825316" cy="3046988"/>
          </a:xfrm>
          <a:prstGeom prst="rect">
            <a:avLst/>
          </a:prstGeom>
          <a:noFill/>
        </p:spPr>
        <p:txBody>
          <a:bodyPr wrap="square" rtlCol="0">
            <a:spAutoFit/>
          </a:bodyPr>
          <a:lstStyle/>
          <a:p>
            <a:pPr algn="ctr"/>
            <a:r>
              <a:rPr lang="fr-FR" sz="2400" dirty="0">
                <a:solidFill>
                  <a:schemeClr val="bg1">
                    <a:lumMod val="85000"/>
                  </a:schemeClr>
                </a:solidFill>
                <a:latin typeface="Corbel"/>
              </a:rPr>
              <a:t>Etat d’avancement de la mise en œuvre du PRIJ</a:t>
            </a:r>
          </a:p>
          <a:p>
            <a:pPr algn="ctr"/>
            <a:endParaRPr lang="fr-FR" sz="2400" dirty="0">
              <a:solidFill>
                <a:schemeClr val="bg1">
                  <a:lumMod val="85000"/>
                </a:schemeClr>
              </a:solidFill>
              <a:latin typeface="Corbel"/>
            </a:endParaRPr>
          </a:p>
          <a:p>
            <a:pPr algn="ctr"/>
            <a:r>
              <a:rPr lang="fr-FR" sz="2400" b="1" dirty="0">
                <a:solidFill>
                  <a:schemeClr val="bg1"/>
                </a:solidFill>
                <a:latin typeface="Corbel"/>
              </a:rPr>
              <a:t>L’accompagnement : pratiques des référents et mobilisation des dispositifs</a:t>
            </a: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Des jeunes aux profils et aux besoins divers</a:t>
            </a: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Conclusions et recommandations </a:t>
            </a:r>
          </a:p>
        </p:txBody>
      </p:sp>
    </p:spTree>
    <p:extLst>
      <p:ext uri="{BB962C8B-B14F-4D97-AF65-F5344CB8AC3E}">
        <p14:creationId xmlns:p14="http://schemas.microsoft.com/office/powerpoint/2010/main" val="2626630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078468-24F9-B141-9089-F42902951106}"/>
              </a:ext>
            </a:extLst>
          </p:cNvPr>
          <p:cNvSpPr>
            <a:spLocks noGrp="1"/>
          </p:cNvSpPr>
          <p:nvPr>
            <p:ph type="title"/>
          </p:nvPr>
        </p:nvSpPr>
        <p:spPr>
          <a:xfrm>
            <a:off x="231684" y="113781"/>
            <a:ext cx="8623784" cy="454708"/>
          </a:xfrm>
        </p:spPr>
        <p:txBody>
          <a:bodyPr/>
          <a:lstStyle/>
          <a:p>
            <a:pPr algn="just"/>
            <a:r>
              <a:rPr lang="fr-FR" sz="2000" dirty="0"/>
              <a:t>Des référents de parcours aux positionnements, rattachements et qualifications hétérogènes</a:t>
            </a:r>
          </a:p>
        </p:txBody>
      </p:sp>
      <p:sp>
        <p:nvSpPr>
          <p:cNvPr id="3" name="Espace réservé du contenu 2">
            <a:extLst>
              <a:ext uri="{FF2B5EF4-FFF2-40B4-BE49-F238E27FC236}">
                <a16:creationId xmlns:a16="http://schemas.microsoft.com/office/drawing/2014/main" id="{97965E2B-DEED-744E-A603-00CB5BCB44ED}"/>
              </a:ext>
            </a:extLst>
          </p:cNvPr>
          <p:cNvSpPr>
            <a:spLocks noGrp="1"/>
          </p:cNvSpPr>
          <p:nvPr>
            <p:ph idx="1"/>
          </p:nvPr>
        </p:nvSpPr>
        <p:spPr>
          <a:xfrm>
            <a:off x="231684" y="855407"/>
            <a:ext cx="8661593" cy="5526317"/>
          </a:xfrm>
        </p:spPr>
        <p:txBody>
          <a:bodyPr>
            <a:noAutofit/>
          </a:bodyPr>
          <a:lstStyle/>
          <a:p>
            <a:pPr algn="just"/>
            <a:r>
              <a:rPr lang="fr-FR" sz="1400" b="1" dirty="0">
                <a:latin typeface="Corbel" panose="020B0503020204020204" pitchFamily="34" charset="0"/>
              </a:rPr>
              <a:t>Plusieurs modalités de « recrutement » des référents : </a:t>
            </a:r>
          </a:p>
          <a:p>
            <a:pPr lvl="1" algn="just"/>
            <a:r>
              <a:rPr lang="fr-FR" sz="1200" dirty="0">
                <a:latin typeface="Corbel" panose="020B0503020204020204" pitchFamily="34" charset="0"/>
              </a:rPr>
              <a:t>Des référents recrutés spécifiquement pour le PRIJ  / PIC</a:t>
            </a:r>
          </a:p>
          <a:p>
            <a:pPr lvl="1" algn="just"/>
            <a:r>
              <a:rPr lang="fr-FR" sz="1200" dirty="0">
                <a:latin typeface="Corbel" panose="020B0503020204020204" pitchFamily="34" charset="0"/>
              </a:rPr>
              <a:t>Des référents désignés parmi leurs institutions d’appartenance et « détachés » pour le PRIJ</a:t>
            </a:r>
          </a:p>
          <a:p>
            <a:pPr lvl="1" algn="just"/>
            <a:r>
              <a:rPr lang="fr-FR" sz="1200" dirty="0">
                <a:latin typeface="Corbel" panose="020B0503020204020204" pitchFamily="34" charset="0"/>
              </a:rPr>
              <a:t>Des solutions « hybrides » où des référents ont été recrutés, et où les partenaires peuvent aussi être « référents </a:t>
            </a:r>
          </a:p>
          <a:p>
            <a:pPr lvl="1" algn="just"/>
            <a:endParaRPr lang="fr-FR" sz="1200" dirty="0">
              <a:latin typeface="Corbel" panose="020B0503020204020204" pitchFamily="34" charset="0"/>
            </a:endParaRPr>
          </a:p>
          <a:p>
            <a:pPr algn="just"/>
            <a:r>
              <a:rPr lang="fr-FR" sz="1400" b="1" dirty="0">
                <a:latin typeface="Corbel" panose="020B0503020204020204" pitchFamily="34" charset="0"/>
              </a:rPr>
              <a:t>Des attentes proches vis-à-vis des missions des référents</a:t>
            </a:r>
            <a:r>
              <a:rPr lang="fr-FR" sz="1400" dirty="0">
                <a:latin typeface="Corbel" panose="020B0503020204020204" pitchFamily="34" charset="0"/>
              </a:rPr>
              <a:t>, quel que soit leur profil et compétences initiales : </a:t>
            </a:r>
          </a:p>
          <a:p>
            <a:pPr lvl="1" algn="just"/>
            <a:r>
              <a:rPr lang="fr-FR" sz="1200" dirty="0">
                <a:latin typeface="Corbel" panose="020B0503020204020204" pitchFamily="34" charset="0"/>
              </a:rPr>
              <a:t>Des tâches de repérage, d’« aller-vers » et de mobilisation  </a:t>
            </a:r>
          </a:p>
          <a:p>
            <a:pPr lvl="1" algn="just"/>
            <a:r>
              <a:rPr lang="fr-FR" sz="1200" dirty="0">
                <a:latin typeface="Corbel" panose="020B0503020204020204" pitchFamily="34" charset="0"/>
              </a:rPr>
              <a:t>Des tâches d’accompagnement et d’orientation, en lien avec les partenaires des GO</a:t>
            </a:r>
          </a:p>
          <a:p>
            <a:pPr lvl="1" algn="just"/>
            <a:r>
              <a:rPr lang="fr-FR" sz="1200" dirty="0">
                <a:latin typeface="Corbel" panose="020B0503020204020204" pitchFamily="34" charset="0"/>
              </a:rPr>
              <a:t>Des tâches administratives de suivi </a:t>
            </a:r>
          </a:p>
          <a:p>
            <a:pPr lvl="1" algn="just"/>
            <a:endParaRPr lang="fr-FR" sz="1200" b="1" dirty="0">
              <a:latin typeface="Corbel" panose="020B0503020204020204" pitchFamily="34" charset="0"/>
            </a:endParaRPr>
          </a:p>
          <a:p>
            <a:pPr algn="just"/>
            <a:r>
              <a:rPr lang="fr-FR" sz="1400" b="1" dirty="0">
                <a:latin typeface="Corbel" panose="020B0503020204020204" pitchFamily="34" charset="0"/>
              </a:rPr>
              <a:t>Des compétences initiales différentes</a:t>
            </a:r>
            <a:r>
              <a:rPr lang="fr-FR" sz="1400" dirty="0">
                <a:latin typeface="Corbel" panose="020B0503020204020204" pitchFamily="34" charset="0"/>
              </a:rPr>
              <a:t>, qui peuvent parfois générer des difficultés à faire face aux accompagnements, de légitimité face aux partenaires, etc.</a:t>
            </a:r>
          </a:p>
          <a:p>
            <a:pPr algn="just"/>
            <a:endParaRPr lang="fr-FR" sz="1200" b="1" dirty="0">
              <a:latin typeface="Corbel" panose="020B0503020204020204" pitchFamily="34" charset="0"/>
            </a:endParaRPr>
          </a:p>
          <a:p>
            <a:pPr algn="just"/>
            <a:r>
              <a:rPr lang="fr-FR" sz="1400" b="1" dirty="0">
                <a:latin typeface="Corbel" panose="020B0503020204020204" pitchFamily="34" charset="0"/>
              </a:rPr>
              <a:t>Trois fonctions possibles des référents de parcours, </a:t>
            </a:r>
            <a:r>
              <a:rPr lang="fr-FR" sz="1400" dirty="0">
                <a:latin typeface="Corbel" panose="020B0503020204020204" pitchFamily="34" charset="0"/>
              </a:rPr>
              <a:t>en fonction de la configuration partenariale existante et des profils de référents : </a:t>
            </a:r>
          </a:p>
          <a:p>
            <a:pPr lvl="1" algn="just"/>
            <a:r>
              <a:rPr lang="fr-FR" sz="1200" b="1" dirty="0">
                <a:latin typeface="Corbel" panose="020B0503020204020204" pitchFamily="34" charset="0"/>
              </a:rPr>
              <a:t>Le référent comme « médiateur » </a:t>
            </a:r>
            <a:r>
              <a:rPr lang="fr-FR" sz="1200" dirty="0">
                <a:latin typeface="Corbel" panose="020B0503020204020204" pitchFamily="34" charset="0"/>
              </a:rPr>
              <a:t>dans une fonction de repérage et de raccrochage</a:t>
            </a:r>
          </a:p>
          <a:p>
            <a:pPr lvl="1" algn="just"/>
            <a:r>
              <a:rPr lang="fr-FR" sz="1200" b="1" dirty="0">
                <a:latin typeface="Corbel" panose="020B0503020204020204" pitchFamily="34" charset="0"/>
              </a:rPr>
              <a:t>Le référent comme « conseiller personnalisé »</a:t>
            </a:r>
            <a:r>
              <a:rPr lang="fr-FR" sz="1200" dirty="0">
                <a:latin typeface="Corbel" panose="020B0503020204020204" pitchFamily="34" charset="0"/>
              </a:rPr>
              <a:t>, exerçant une fonction d’orientation et d’accompagnement dans les démarches </a:t>
            </a:r>
          </a:p>
          <a:p>
            <a:pPr lvl="1" algn="just"/>
            <a:r>
              <a:rPr lang="fr-FR" sz="1200" b="1" dirty="0">
                <a:latin typeface="Corbel" panose="020B0503020204020204" pitchFamily="34" charset="0"/>
              </a:rPr>
              <a:t>Le référent comme « éducateur »</a:t>
            </a:r>
            <a:r>
              <a:rPr lang="fr-FR" sz="1200" dirty="0">
                <a:latin typeface="Corbel" panose="020B0503020204020204" pitchFamily="34" charset="0"/>
              </a:rPr>
              <a:t>, axé sur l’accompagnement socioéducatif et la mobilisation du jeune autour de son projet de vie </a:t>
            </a:r>
          </a:p>
          <a:p>
            <a:pPr algn="just"/>
            <a:endParaRPr lang="fr-FR" sz="1200" dirty="0">
              <a:latin typeface="Corbel" panose="020B0503020204020204" pitchFamily="34" charset="0"/>
            </a:endParaRPr>
          </a:p>
          <a:p>
            <a:pPr algn="just"/>
            <a:r>
              <a:rPr lang="fr-FR" sz="1400" b="1" dirty="0">
                <a:latin typeface="Corbel" panose="020B0503020204020204" pitchFamily="34" charset="0"/>
              </a:rPr>
              <a:t>Dans certains cas, des </a:t>
            </a:r>
            <a:r>
              <a:rPr lang="fr-FR" sz="1400" b="1" dirty="0" err="1">
                <a:latin typeface="Corbel" panose="020B0503020204020204" pitchFamily="34" charset="0"/>
              </a:rPr>
              <a:t>référent.e.s</a:t>
            </a:r>
            <a:r>
              <a:rPr lang="fr-FR" sz="1400" b="1" dirty="0">
                <a:latin typeface="Corbel" panose="020B0503020204020204" pitchFamily="34" charset="0"/>
              </a:rPr>
              <a:t> </a:t>
            </a:r>
            <a:r>
              <a:rPr lang="fr-FR" sz="1400" b="1" dirty="0" err="1">
                <a:latin typeface="Corbel" panose="020B0503020204020204" pitchFamily="34" charset="0"/>
              </a:rPr>
              <a:t>précarisé.e.s</a:t>
            </a:r>
            <a:r>
              <a:rPr lang="fr-FR" sz="1400" b="1" dirty="0">
                <a:latin typeface="Corbel" panose="020B0503020204020204" pitchFamily="34" charset="0"/>
              </a:rPr>
              <a:t> ? </a:t>
            </a:r>
          </a:p>
          <a:p>
            <a:pPr lvl="1" algn="just"/>
            <a:r>
              <a:rPr lang="fr-FR" sz="1200" dirty="0">
                <a:latin typeface="Corbel" panose="020B0503020204020204" pitchFamily="34" charset="0"/>
              </a:rPr>
              <a:t>Des différences salariales et de contrats</a:t>
            </a:r>
          </a:p>
          <a:p>
            <a:pPr lvl="1" algn="just"/>
            <a:r>
              <a:rPr lang="fr-FR" sz="1200" dirty="0">
                <a:latin typeface="Corbel" panose="020B0503020204020204" pitchFamily="34" charset="0"/>
              </a:rPr>
              <a:t>Différences de positionnements </a:t>
            </a:r>
          </a:p>
        </p:txBody>
      </p:sp>
      <p:sp>
        <p:nvSpPr>
          <p:cNvPr id="4" name="Espace réservé du numéro de diapositive 3">
            <a:extLst>
              <a:ext uri="{FF2B5EF4-FFF2-40B4-BE49-F238E27FC236}">
                <a16:creationId xmlns:a16="http://schemas.microsoft.com/office/drawing/2014/main" id="{678D40B5-B654-E34C-A0C8-8C83CFB31C65}"/>
              </a:ext>
            </a:extLst>
          </p:cNvPr>
          <p:cNvSpPr>
            <a:spLocks noGrp="1"/>
          </p:cNvSpPr>
          <p:nvPr>
            <p:ph type="sldNum" sz="quarter" idx="12"/>
          </p:nvPr>
        </p:nvSpPr>
        <p:spPr/>
        <p:txBody>
          <a:bodyPr/>
          <a:lstStyle/>
          <a:p>
            <a:fld id="{5A4AFE11-AC6B-C646-919E-69ED9A449719}" type="slidenum">
              <a:rPr lang="fr-FR" smtClean="0"/>
              <a:pPr/>
              <a:t>11</a:t>
            </a:fld>
            <a:endParaRPr lang="fr-FR" dirty="0"/>
          </a:p>
        </p:txBody>
      </p:sp>
      <p:sp>
        <p:nvSpPr>
          <p:cNvPr id="5" name="Rectangle 4">
            <a:extLst>
              <a:ext uri="{FF2B5EF4-FFF2-40B4-BE49-F238E27FC236}">
                <a16:creationId xmlns:a16="http://schemas.microsoft.com/office/drawing/2014/main" id="{3A95092F-C136-A444-967B-1E054CA0CDAA}"/>
              </a:ext>
            </a:extLst>
          </p:cNvPr>
          <p:cNvSpPr/>
          <p:nvPr/>
        </p:nvSpPr>
        <p:spPr>
          <a:xfrm>
            <a:off x="1460091" y="6468467"/>
            <a:ext cx="4572000" cy="276999"/>
          </a:xfrm>
          <a:prstGeom prst="rect">
            <a:avLst/>
          </a:prstGeom>
        </p:spPr>
        <p:txBody>
          <a:bodyPr>
            <a:spAutoFit/>
          </a:bodyPr>
          <a:lstStyle/>
          <a:p>
            <a:r>
              <a:rPr lang="fr-FR" sz="1200" i="1" dirty="0"/>
              <a:t>NB : éléments issus du 2</a:t>
            </a:r>
            <a:r>
              <a:rPr lang="fr-FR" sz="1200" i="1" baseline="30000" dirty="0"/>
              <a:t>nd </a:t>
            </a:r>
            <a:r>
              <a:rPr lang="fr-FR" sz="1200" i="1" dirty="0"/>
              <a:t>rapport d’évaluation amendés pour le 3ème</a:t>
            </a:r>
            <a:endParaRPr lang="fr-FR" sz="1200" dirty="0"/>
          </a:p>
        </p:txBody>
      </p:sp>
    </p:spTree>
    <p:extLst>
      <p:ext uri="{BB962C8B-B14F-4D97-AF65-F5344CB8AC3E}">
        <p14:creationId xmlns:p14="http://schemas.microsoft.com/office/powerpoint/2010/main" val="2705476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B65C1D-320F-4644-AE7F-E90E12AA4A64}"/>
              </a:ext>
            </a:extLst>
          </p:cNvPr>
          <p:cNvSpPr>
            <a:spLocks noGrp="1"/>
          </p:cNvSpPr>
          <p:nvPr>
            <p:ph type="title"/>
          </p:nvPr>
        </p:nvSpPr>
        <p:spPr>
          <a:xfrm>
            <a:off x="193584" y="85856"/>
            <a:ext cx="9045666" cy="485644"/>
          </a:xfrm>
        </p:spPr>
        <p:txBody>
          <a:bodyPr/>
          <a:lstStyle/>
          <a:p>
            <a:r>
              <a:rPr lang="fr-FR" sz="2000" dirty="0"/>
              <a:t>Diffuser et légitimer des pratiques de repérage et d’accompagnement souples et de proximité, une plus-value du PRIJ</a:t>
            </a:r>
          </a:p>
        </p:txBody>
      </p:sp>
      <p:sp>
        <p:nvSpPr>
          <p:cNvPr id="3" name="Espace réservé du contenu 2">
            <a:extLst>
              <a:ext uri="{FF2B5EF4-FFF2-40B4-BE49-F238E27FC236}">
                <a16:creationId xmlns:a16="http://schemas.microsoft.com/office/drawing/2014/main" id="{F165667C-B501-8145-B907-219F13E32AAA}"/>
              </a:ext>
            </a:extLst>
          </p:cNvPr>
          <p:cNvSpPr>
            <a:spLocks noGrp="1"/>
          </p:cNvSpPr>
          <p:nvPr>
            <p:ph idx="1"/>
          </p:nvPr>
        </p:nvSpPr>
        <p:spPr>
          <a:xfrm>
            <a:off x="231684" y="1268362"/>
            <a:ext cx="8623784" cy="4858945"/>
          </a:xfrm>
        </p:spPr>
        <p:txBody>
          <a:bodyPr>
            <a:normAutofit/>
          </a:bodyPr>
          <a:lstStyle/>
          <a:p>
            <a:pPr algn="just"/>
            <a:r>
              <a:rPr lang="fr-FR" sz="1600" b="1" dirty="0">
                <a:latin typeface="Corbel" panose="020B0503020204020204" pitchFamily="34" charset="0"/>
              </a:rPr>
              <a:t>Des </a:t>
            </a:r>
            <a:r>
              <a:rPr lang="fr-FR" sz="1600" b="1" dirty="0" err="1">
                <a:latin typeface="Corbel" panose="020B0503020204020204" pitchFamily="34" charset="0"/>
              </a:rPr>
              <a:t>référent.e.s</a:t>
            </a:r>
            <a:r>
              <a:rPr lang="fr-FR" sz="1600" b="1" dirty="0">
                <a:latin typeface="Corbel" panose="020B0503020204020204" pitchFamily="34" charset="0"/>
              </a:rPr>
              <a:t> </a:t>
            </a:r>
            <a:r>
              <a:rPr lang="fr-FR" sz="1600" b="1" dirty="0" err="1">
                <a:latin typeface="Corbel" panose="020B0503020204020204" pitchFamily="34" charset="0"/>
              </a:rPr>
              <a:t>motivé.e.s</a:t>
            </a:r>
            <a:r>
              <a:rPr lang="fr-FR" sz="1600" b="1" dirty="0">
                <a:latin typeface="Corbel" panose="020B0503020204020204" pitchFamily="34" charset="0"/>
              </a:rPr>
              <a:t> par le travail en lien direct avec les jeunes </a:t>
            </a:r>
          </a:p>
          <a:p>
            <a:pPr lvl="1" algn="just"/>
            <a:r>
              <a:rPr lang="fr-FR" sz="1400" dirty="0">
                <a:latin typeface="Corbel" panose="020B0503020204020204" pitchFamily="34" charset="0"/>
              </a:rPr>
              <a:t>Les référents ayant répondu au questionnaire en ligne déclarent très majoritairement apprécier le lien personnalisé avec les jeunes et la multiplicité des tâches qu’ils ont à accomplir avec et pour eux. Ce sont </a:t>
            </a:r>
            <a:r>
              <a:rPr lang="fr-FR" sz="1400" b="1" dirty="0">
                <a:latin typeface="Corbel" panose="020B0503020204020204" pitchFamily="34" charset="0"/>
              </a:rPr>
              <a:t>les missions de proximité et de suivi personnalisé des jeunes en situation d’échec ou d’exclusion qui les motivent le plus </a:t>
            </a:r>
          </a:p>
          <a:p>
            <a:pPr lvl="1" algn="just"/>
            <a:r>
              <a:rPr lang="fr-FR" sz="1400" dirty="0">
                <a:latin typeface="Corbel" panose="020B0503020204020204" pitchFamily="34" charset="0"/>
              </a:rPr>
              <a:t>Certains notent cependant qu’ils n’avaient pas de motivation initiale lorsqu’on leur a demandé de remplir le rôle de référent</a:t>
            </a:r>
          </a:p>
          <a:p>
            <a:pPr lvl="1" algn="just"/>
            <a:endParaRPr lang="fr-FR" sz="1600" dirty="0">
              <a:latin typeface="Corbel" panose="020B0503020204020204" pitchFamily="34" charset="0"/>
            </a:endParaRPr>
          </a:p>
          <a:p>
            <a:pPr algn="just"/>
            <a:r>
              <a:rPr lang="fr-FR" sz="1600" b="1" dirty="0">
                <a:latin typeface="Corbel" panose="020B0503020204020204" pitchFamily="34" charset="0"/>
              </a:rPr>
              <a:t>Le PRIJ permet de « démocratiser » et de donner une réelle légitimité à des pratiques d’accompagnement plus souples et de proximité</a:t>
            </a:r>
            <a:r>
              <a:rPr lang="fr-FR" sz="1600" dirty="0">
                <a:latin typeface="Corbel" panose="020B0503020204020204" pitchFamily="34" charset="0"/>
              </a:rPr>
              <a:t>, qui n’étaient pas forcément investies par les acteurs de l’emploi ou de l’insertion professionnelle (hors les murs, aller-vers, etc.). </a:t>
            </a:r>
          </a:p>
          <a:p>
            <a:pPr lvl="1" algn="just"/>
            <a:r>
              <a:rPr lang="fr-FR" sz="1400" dirty="0">
                <a:latin typeface="Corbel" panose="020B0503020204020204" pitchFamily="34" charset="0"/>
              </a:rPr>
              <a:t>Près de 68% des répondants au questionnaire estiment que les pratiques d’aller vers et d’accompagnement des jeunes ont été renouvelées au travers du PRIJ</a:t>
            </a:r>
          </a:p>
          <a:p>
            <a:pPr lvl="1" algn="just"/>
            <a:r>
              <a:rPr lang="fr-FR" sz="1400" dirty="0">
                <a:latin typeface="Corbel" panose="020B0503020204020204" pitchFamily="34" charset="0"/>
              </a:rPr>
              <a:t>Plus de 75% des répondants soulignent que le PRIJ a permis de remobiliser les jeunes les plus en difficulté / en retrait par rapport aux institutions</a:t>
            </a:r>
          </a:p>
        </p:txBody>
      </p:sp>
      <p:sp>
        <p:nvSpPr>
          <p:cNvPr id="4" name="Espace réservé du numéro de diapositive 3">
            <a:extLst>
              <a:ext uri="{FF2B5EF4-FFF2-40B4-BE49-F238E27FC236}">
                <a16:creationId xmlns:a16="http://schemas.microsoft.com/office/drawing/2014/main" id="{8F088492-6D1B-1741-8A02-F5EC18624FB8}"/>
              </a:ext>
            </a:extLst>
          </p:cNvPr>
          <p:cNvSpPr>
            <a:spLocks noGrp="1"/>
          </p:cNvSpPr>
          <p:nvPr>
            <p:ph type="sldNum" sz="quarter" idx="12"/>
          </p:nvPr>
        </p:nvSpPr>
        <p:spPr/>
        <p:txBody>
          <a:bodyPr/>
          <a:lstStyle/>
          <a:p>
            <a:fld id="{5A4AFE11-AC6B-C646-919E-69ED9A449719}" type="slidenum">
              <a:rPr lang="fr-FR" smtClean="0"/>
              <a:pPr/>
              <a:t>12</a:t>
            </a:fld>
            <a:endParaRPr lang="fr-FR" dirty="0"/>
          </a:p>
        </p:txBody>
      </p:sp>
    </p:spTree>
    <p:extLst>
      <p:ext uri="{BB962C8B-B14F-4D97-AF65-F5344CB8AC3E}">
        <p14:creationId xmlns:p14="http://schemas.microsoft.com/office/powerpoint/2010/main" val="817471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F7F29-18C0-F549-81A8-88F8B66417D5}"/>
              </a:ext>
            </a:extLst>
          </p:cNvPr>
          <p:cNvSpPr>
            <a:spLocks noGrp="1"/>
          </p:cNvSpPr>
          <p:nvPr>
            <p:ph type="title"/>
          </p:nvPr>
        </p:nvSpPr>
        <p:spPr/>
        <p:txBody>
          <a:bodyPr/>
          <a:lstStyle/>
          <a:p>
            <a:r>
              <a:rPr lang="fr-FR" sz="2000" dirty="0"/>
              <a:t>Une capacité de mobilisation des dispositifs renforcée par le PRIJ</a:t>
            </a:r>
          </a:p>
        </p:txBody>
      </p:sp>
      <p:sp>
        <p:nvSpPr>
          <p:cNvPr id="3" name="Espace réservé du contenu 2">
            <a:extLst>
              <a:ext uri="{FF2B5EF4-FFF2-40B4-BE49-F238E27FC236}">
                <a16:creationId xmlns:a16="http://schemas.microsoft.com/office/drawing/2014/main" id="{0A60C444-26DA-0645-BFBE-5E782048C2E7}"/>
              </a:ext>
            </a:extLst>
          </p:cNvPr>
          <p:cNvSpPr>
            <a:spLocks noGrp="1"/>
          </p:cNvSpPr>
          <p:nvPr>
            <p:ph idx="1"/>
          </p:nvPr>
        </p:nvSpPr>
        <p:spPr>
          <a:xfrm>
            <a:off x="231684" y="1194619"/>
            <a:ext cx="8623784" cy="5094920"/>
          </a:xfrm>
        </p:spPr>
        <p:txBody>
          <a:bodyPr>
            <a:normAutofit/>
          </a:bodyPr>
          <a:lstStyle/>
          <a:p>
            <a:pPr algn="just"/>
            <a:r>
              <a:rPr lang="fr-FR" sz="1600" b="1" dirty="0">
                <a:latin typeface="Corbel" panose="020B0503020204020204" pitchFamily="34" charset="0"/>
              </a:rPr>
              <a:t>Les partenaires notent que le PRIJ améliore la connaissance et l’accès des dispositifs d’insertion proposés aux jeunes </a:t>
            </a:r>
          </a:p>
          <a:p>
            <a:pPr lvl="1" algn="just"/>
            <a:r>
              <a:rPr lang="fr-FR" sz="1400" dirty="0">
                <a:latin typeface="Corbel" panose="020B0503020204020204" pitchFamily="34" charset="0"/>
              </a:rPr>
              <a:t>Les résultats du questionnaire administré auprès des partenaires du PRIJ montrent que le PRIJ a des effets positifs sur l’accès aux dispositifs existants dédiés à l’insertion de la jeunesse. Près de 82% des répondants estiment que le PRIJ facilite les orientations des jeunes vers ces dispositifs.</a:t>
            </a:r>
          </a:p>
          <a:p>
            <a:pPr lvl="1" algn="just"/>
            <a:endParaRPr lang="fr-FR" sz="1400" dirty="0">
              <a:latin typeface="Corbel" panose="020B0503020204020204" pitchFamily="34" charset="0"/>
            </a:endParaRPr>
          </a:p>
          <a:p>
            <a:pPr algn="just"/>
            <a:r>
              <a:rPr lang="fr-FR" sz="1600" b="1" dirty="0">
                <a:latin typeface="Corbel" panose="020B0503020204020204" pitchFamily="34" charset="0"/>
              </a:rPr>
              <a:t>Localement, le travail réalisé lors des groupes opérationnels permet, en fonction des territoires : </a:t>
            </a:r>
          </a:p>
          <a:p>
            <a:pPr lvl="1" algn="just"/>
            <a:r>
              <a:rPr lang="fr-FR" sz="1400" b="1" dirty="0">
                <a:latin typeface="Corbel" panose="020B0503020204020204" pitchFamily="34" charset="0"/>
              </a:rPr>
              <a:t>de partager l’information entre partenaires</a:t>
            </a:r>
            <a:r>
              <a:rPr lang="fr-FR" sz="1400" dirty="0">
                <a:latin typeface="Corbel" panose="020B0503020204020204" pitchFamily="34" charset="0"/>
              </a:rPr>
              <a:t> sur les dispositifs existants, parfois sous-mobilisés pour les publics du PRIJ (services civiques, mobilité internationale, projets locaux, etc.) </a:t>
            </a:r>
          </a:p>
          <a:p>
            <a:pPr lvl="1" algn="just"/>
            <a:r>
              <a:rPr lang="fr-FR" sz="1400" b="1" dirty="0">
                <a:latin typeface="Corbel" panose="020B0503020204020204" pitchFamily="34" charset="0"/>
              </a:rPr>
              <a:t>de favoriser le partenariat et ainsi une orientation plus pertinente, plus rapide, plus souple</a:t>
            </a:r>
            <a:r>
              <a:rPr lang="fr-FR" sz="1400" dirty="0">
                <a:latin typeface="Corbel" panose="020B0503020204020204" pitchFamily="34" charset="0"/>
              </a:rPr>
              <a:t> (accompagnement physique du jeune par son référent, etc.) entre structures et/ou dispositifs pour les jeunes dont la situation est évoquée </a:t>
            </a:r>
          </a:p>
          <a:p>
            <a:pPr algn="just"/>
            <a:endParaRPr lang="fr-FR" sz="1600" dirty="0">
              <a:latin typeface="Corbel" panose="020B0503020204020204" pitchFamily="34" charset="0"/>
            </a:endParaRPr>
          </a:p>
          <a:p>
            <a:pPr algn="just"/>
            <a:r>
              <a:rPr lang="fr-FR" sz="1600" b="1" dirty="0">
                <a:latin typeface="Corbel" panose="020B0503020204020204" pitchFamily="34" charset="0"/>
              </a:rPr>
              <a:t>En revanche, les partenaires ayant répondu sont plus mitigés sur la capacité du PRIJ à faire évoluer les dispositifs existants</a:t>
            </a:r>
            <a:r>
              <a:rPr lang="fr-FR" sz="1600" dirty="0">
                <a:latin typeface="Corbel" panose="020B0503020204020204" pitchFamily="34" charset="0"/>
              </a:rPr>
              <a:t>. Seuls 47,3% des répondants jugent que cela est le cas, contre 27.3% qui ne se prononcent pas et 25,5% qui ne voient pas d’évolution majeure des dispositifs</a:t>
            </a:r>
          </a:p>
        </p:txBody>
      </p:sp>
      <p:sp>
        <p:nvSpPr>
          <p:cNvPr id="4" name="Espace réservé du numéro de diapositive 3">
            <a:extLst>
              <a:ext uri="{FF2B5EF4-FFF2-40B4-BE49-F238E27FC236}">
                <a16:creationId xmlns:a16="http://schemas.microsoft.com/office/drawing/2014/main" id="{1CEDEE4D-EF1F-8544-BEAA-045989503715}"/>
              </a:ext>
            </a:extLst>
          </p:cNvPr>
          <p:cNvSpPr>
            <a:spLocks noGrp="1"/>
          </p:cNvSpPr>
          <p:nvPr>
            <p:ph type="sldNum" sz="quarter" idx="12"/>
          </p:nvPr>
        </p:nvSpPr>
        <p:spPr/>
        <p:txBody>
          <a:bodyPr/>
          <a:lstStyle/>
          <a:p>
            <a:fld id="{5A4AFE11-AC6B-C646-919E-69ED9A449719}" type="slidenum">
              <a:rPr lang="fr-FR" smtClean="0"/>
              <a:pPr/>
              <a:t>13</a:t>
            </a:fld>
            <a:endParaRPr lang="fr-FR" dirty="0"/>
          </a:p>
        </p:txBody>
      </p:sp>
    </p:spTree>
    <p:extLst>
      <p:ext uri="{BB962C8B-B14F-4D97-AF65-F5344CB8AC3E}">
        <p14:creationId xmlns:p14="http://schemas.microsoft.com/office/powerpoint/2010/main" val="3123254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C13B14-39C2-1240-94F1-728EC3CA0F6C}"/>
              </a:ext>
            </a:extLst>
          </p:cNvPr>
          <p:cNvSpPr>
            <a:spLocks noGrp="1"/>
          </p:cNvSpPr>
          <p:nvPr>
            <p:ph type="title"/>
          </p:nvPr>
        </p:nvSpPr>
        <p:spPr/>
        <p:txBody>
          <a:bodyPr/>
          <a:lstStyle/>
          <a:p>
            <a:pPr algn="just"/>
            <a:r>
              <a:rPr lang="fr-FR" sz="2000" dirty="0"/>
              <a:t>Un éventail de dispositifs utile pour répondre à la pluralité des besoins et aspirations</a:t>
            </a:r>
          </a:p>
        </p:txBody>
      </p:sp>
      <p:sp>
        <p:nvSpPr>
          <p:cNvPr id="3" name="Espace réservé du contenu 2">
            <a:extLst>
              <a:ext uri="{FF2B5EF4-FFF2-40B4-BE49-F238E27FC236}">
                <a16:creationId xmlns:a16="http://schemas.microsoft.com/office/drawing/2014/main" id="{524AB232-440C-A14E-ACDA-895E1D42EE0F}"/>
              </a:ext>
            </a:extLst>
          </p:cNvPr>
          <p:cNvSpPr>
            <a:spLocks noGrp="1"/>
          </p:cNvSpPr>
          <p:nvPr>
            <p:ph idx="1"/>
          </p:nvPr>
        </p:nvSpPr>
        <p:spPr>
          <a:xfrm>
            <a:off x="231684" y="1165123"/>
            <a:ext cx="8623784" cy="5124416"/>
          </a:xfrm>
        </p:spPr>
        <p:txBody>
          <a:bodyPr>
            <a:normAutofit/>
          </a:bodyPr>
          <a:lstStyle/>
          <a:p>
            <a:pPr algn="just"/>
            <a:r>
              <a:rPr lang="fr-FR" sz="1600" b="1" dirty="0"/>
              <a:t>Les répondants au questionnaire s’accordent sur le fait que tous les dispositifs ont leur utilité en fonction des profils et des envies et projets des jeunes</a:t>
            </a:r>
            <a:r>
              <a:rPr lang="fr-FR" sz="1600" dirty="0"/>
              <a:t>, et à la condition qu’ils s’inscrivent dans des parcours fondés sur la temporalité des jeunes sans rupture entre deux dispositifs :</a:t>
            </a:r>
          </a:p>
          <a:p>
            <a:pPr lvl="1" algn="just"/>
            <a:r>
              <a:rPr lang="fr-FR" sz="1400" dirty="0"/>
              <a:t>La Garantie jeunes et le Service civique sont privilégiés pour des jeunes plutôt autonomes</a:t>
            </a:r>
          </a:p>
          <a:p>
            <a:pPr lvl="1" algn="just"/>
            <a:r>
              <a:rPr lang="fr-FR" sz="1400" dirty="0"/>
              <a:t>L’E2C et les EDI sont perçus comme des outils intéressants de remobilisation des jeunes</a:t>
            </a:r>
          </a:p>
          <a:p>
            <a:pPr lvl="1" algn="just"/>
            <a:r>
              <a:rPr lang="fr-FR" sz="1400" dirty="0"/>
              <a:t>L’EPIDE et le Service Militaire Volontaire apparaissent peu attractifs et adaptés aux profils et aspirations de jeunes qui pour certains sont en rupture de confiance avec les institutions. Ils sont jugés trop rigides et stricts pour une majorité des jeunes du PRIJ, bien qu’ils puissent être une solution pour des jeunes en recherche de cadres et acceptant une forme de rigidité</a:t>
            </a:r>
          </a:p>
          <a:p>
            <a:pPr lvl="1" algn="just"/>
            <a:r>
              <a:rPr lang="fr-FR" sz="1400" dirty="0"/>
              <a:t>De nombreux partenaires et </a:t>
            </a:r>
            <a:r>
              <a:rPr lang="fr-FR" sz="1400" dirty="0" err="1"/>
              <a:t>référent.e.s</a:t>
            </a:r>
            <a:r>
              <a:rPr lang="fr-FR" sz="1400" dirty="0"/>
              <a:t> plébiscitent à la fois les chantiers d’insertion et les stages en immersion qui sont un premier « sas » vers l’emploi, une expérience valorisante et permettant de tester certains types de métiers et de tâches. </a:t>
            </a:r>
          </a:p>
          <a:p>
            <a:pPr lvl="1" algn="just"/>
            <a:endParaRPr lang="fr-FR" sz="1400" dirty="0"/>
          </a:p>
          <a:p>
            <a:pPr algn="just"/>
            <a:r>
              <a:rPr lang="fr-FR" sz="1600" b="1" dirty="0"/>
              <a:t>Un enjeu d’évolution et d’adaptation au profit des jeunes les plus exclus</a:t>
            </a:r>
          </a:p>
          <a:p>
            <a:pPr lvl="1" algn="just"/>
            <a:r>
              <a:rPr lang="fr-FR" sz="1400" dirty="0"/>
              <a:t>Des freins périphériques à l’emploi multiples</a:t>
            </a:r>
          </a:p>
          <a:p>
            <a:pPr lvl="1" algn="just"/>
            <a:r>
              <a:rPr lang="fr-FR" sz="1400" dirty="0"/>
              <a:t>Selon les acteurs, un accès à l’emploi à renforcer en proposant des solutions immédiates et concrètes</a:t>
            </a:r>
          </a:p>
          <a:p>
            <a:pPr lvl="1" algn="just"/>
            <a:r>
              <a:rPr lang="fr-FR" sz="1400" dirty="0"/>
              <a:t>Un enjeu de réactivité et d’attractivité des réponses à proposer aux jeunes</a:t>
            </a:r>
          </a:p>
          <a:p>
            <a:pPr marL="0" indent="0" algn="just">
              <a:buNone/>
            </a:pPr>
            <a:endParaRPr lang="fr-FR" sz="1600" dirty="0"/>
          </a:p>
          <a:p>
            <a:pPr lvl="1" algn="just"/>
            <a:endParaRPr lang="fr-FR" sz="1400" dirty="0"/>
          </a:p>
        </p:txBody>
      </p:sp>
      <p:sp>
        <p:nvSpPr>
          <p:cNvPr id="4" name="Espace réservé du numéro de diapositive 3">
            <a:extLst>
              <a:ext uri="{FF2B5EF4-FFF2-40B4-BE49-F238E27FC236}">
                <a16:creationId xmlns:a16="http://schemas.microsoft.com/office/drawing/2014/main" id="{53CA588D-59B5-B149-990D-CB74B351D829}"/>
              </a:ext>
            </a:extLst>
          </p:cNvPr>
          <p:cNvSpPr>
            <a:spLocks noGrp="1"/>
          </p:cNvSpPr>
          <p:nvPr>
            <p:ph type="sldNum" sz="quarter" idx="12"/>
          </p:nvPr>
        </p:nvSpPr>
        <p:spPr/>
        <p:txBody>
          <a:bodyPr/>
          <a:lstStyle/>
          <a:p>
            <a:fld id="{5A4AFE11-AC6B-C646-919E-69ED9A449719}" type="slidenum">
              <a:rPr lang="fr-FR" smtClean="0"/>
              <a:pPr/>
              <a:t>14</a:t>
            </a:fld>
            <a:endParaRPr lang="fr-FR" dirty="0"/>
          </a:p>
        </p:txBody>
      </p:sp>
    </p:spTree>
    <p:extLst>
      <p:ext uri="{BB962C8B-B14F-4D97-AF65-F5344CB8AC3E}">
        <p14:creationId xmlns:p14="http://schemas.microsoft.com/office/powerpoint/2010/main" val="1021538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24D29E-F2C0-A547-B0CE-A9561728C4EF}"/>
              </a:ext>
            </a:extLst>
          </p:cNvPr>
          <p:cNvSpPr>
            <a:spLocks noGrp="1"/>
          </p:cNvSpPr>
          <p:nvPr>
            <p:ph type="title"/>
          </p:nvPr>
        </p:nvSpPr>
        <p:spPr>
          <a:xfrm>
            <a:off x="231684" y="85856"/>
            <a:ext cx="8740866" cy="561844"/>
          </a:xfrm>
        </p:spPr>
        <p:txBody>
          <a:bodyPr/>
          <a:lstStyle/>
          <a:p>
            <a:pPr algn="just"/>
            <a:r>
              <a:rPr lang="fr-FR" sz="2000" dirty="0"/>
              <a:t>Des points de vigilance toujours d’actualité concernant le positionnement, l’outillage et le management des référents de parcours </a:t>
            </a:r>
          </a:p>
        </p:txBody>
      </p:sp>
      <p:sp>
        <p:nvSpPr>
          <p:cNvPr id="3" name="Espace réservé du contenu 2">
            <a:extLst>
              <a:ext uri="{FF2B5EF4-FFF2-40B4-BE49-F238E27FC236}">
                <a16:creationId xmlns:a16="http://schemas.microsoft.com/office/drawing/2014/main" id="{707937CA-0CCA-3540-B64B-09EF6D37286A}"/>
              </a:ext>
            </a:extLst>
          </p:cNvPr>
          <p:cNvSpPr>
            <a:spLocks noGrp="1"/>
          </p:cNvSpPr>
          <p:nvPr>
            <p:ph idx="1"/>
          </p:nvPr>
        </p:nvSpPr>
        <p:spPr>
          <a:xfrm>
            <a:off x="172690" y="929149"/>
            <a:ext cx="8623784" cy="5198158"/>
          </a:xfrm>
        </p:spPr>
        <p:txBody>
          <a:bodyPr>
            <a:normAutofit lnSpcReduction="10000"/>
          </a:bodyPr>
          <a:lstStyle/>
          <a:p>
            <a:pPr algn="just"/>
            <a:r>
              <a:rPr lang="fr-FR" sz="1600" b="1" dirty="0">
                <a:latin typeface="Corbel" panose="020B0503020204020204" pitchFamily="34" charset="0"/>
              </a:rPr>
              <a:t>Des difficultés liées au repérage et à l’adhésion des jeunes à partir de sources variées (</a:t>
            </a:r>
            <a:r>
              <a:rPr lang="fr-FR" sz="1600" dirty="0">
                <a:latin typeface="Corbel" panose="020B0503020204020204" pitchFamily="34" charset="0"/>
              </a:rPr>
              <a:t>Mission locale, Education nationale - CIO / liste des décrocheurs, bouche-à-oreille, service des communes, associations locales, clubs de prévention, PJJ ou SPIP, etc.)</a:t>
            </a:r>
          </a:p>
          <a:p>
            <a:pPr lvl="1" algn="just"/>
            <a:r>
              <a:rPr lang="fr-FR" sz="1400" dirty="0">
                <a:solidFill>
                  <a:srgbClr val="000000"/>
                </a:solidFill>
                <a:latin typeface="Corbel" panose="020B0503020204020204" pitchFamily="34" charset="0"/>
              </a:rPr>
              <a:t>Un repérage « sur liste » : la plateforme des décrocheurs de l’Education nationale, le logiciel I-MILO, etc.</a:t>
            </a:r>
          </a:p>
          <a:p>
            <a:pPr lvl="1" algn="just"/>
            <a:r>
              <a:rPr lang="fr-FR" sz="1400" dirty="0">
                <a:latin typeface="Corbel" panose="020B0503020204020204" pitchFamily="34" charset="0"/>
              </a:rPr>
              <a:t>Un repérage par des partenaires locaux (membres ou non du GO) </a:t>
            </a:r>
          </a:p>
          <a:p>
            <a:pPr lvl="1" algn="just"/>
            <a:r>
              <a:rPr lang="fr-FR" sz="1400" dirty="0">
                <a:latin typeface="Corbel" panose="020B0503020204020204" pitchFamily="34" charset="0"/>
              </a:rPr>
              <a:t>Un repérage sur le terrain par les référents de parcours, via des méthodes d’« aller-vers »</a:t>
            </a:r>
          </a:p>
          <a:p>
            <a:pPr algn="just"/>
            <a:endParaRPr lang="fr-FR" sz="1400" dirty="0">
              <a:latin typeface="Corbel" panose="020B0503020204020204" pitchFamily="34" charset="0"/>
            </a:endParaRPr>
          </a:p>
          <a:p>
            <a:pPr algn="just"/>
            <a:r>
              <a:rPr lang="fr-FR" sz="1600" b="1" dirty="0">
                <a:latin typeface="Corbel" panose="020B0503020204020204" pitchFamily="34" charset="0"/>
              </a:rPr>
              <a:t>Des </a:t>
            </a:r>
            <a:r>
              <a:rPr lang="fr-FR" sz="1600" b="1" dirty="0" err="1">
                <a:latin typeface="Corbel" panose="020B0503020204020204" pitchFamily="34" charset="0"/>
              </a:rPr>
              <a:t>référent.e.s</a:t>
            </a:r>
            <a:r>
              <a:rPr lang="fr-FR" sz="1600" b="1" dirty="0">
                <a:latin typeface="Corbel" panose="020B0503020204020204" pitchFamily="34" charset="0"/>
              </a:rPr>
              <a:t> qui remontent certains besoins en termes de formation et qui notent un manque d’outillage. </a:t>
            </a:r>
            <a:r>
              <a:rPr lang="fr-FR" sz="1600" dirty="0" err="1">
                <a:latin typeface="Corbel" panose="020B0503020204020204" pitchFamily="34" charset="0"/>
              </a:rPr>
              <a:t>Certain.e.s</a:t>
            </a:r>
            <a:r>
              <a:rPr lang="fr-FR" sz="1600" dirty="0">
                <a:latin typeface="Corbel" panose="020B0503020204020204" pitchFamily="34" charset="0"/>
              </a:rPr>
              <a:t> précisent avoir des besoins en : </a:t>
            </a:r>
          </a:p>
          <a:p>
            <a:pPr lvl="1"/>
            <a:r>
              <a:rPr lang="fr-FR" sz="1400" dirty="0">
                <a:latin typeface="Corbel" panose="020B0503020204020204" pitchFamily="34" charset="0"/>
              </a:rPr>
              <a:t>Gestion des conflits</a:t>
            </a:r>
          </a:p>
          <a:p>
            <a:pPr lvl="1"/>
            <a:r>
              <a:rPr lang="fr-FR" sz="1400" dirty="0">
                <a:latin typeface="Corbel" panose="020B0503020204020204" pitchFamily="34" charset="0"/>
              </a:rPr>
              <a:t>Prise de parole en public / « comment mener une réunion partenaires »</a:t>
            </a:r>
          </a:p>
          <a:p>
            <a:pPr lvl="1"/>
            <a:r>
              <a:rPr lang="fr-FR" sz="1400" dirty="0">
                <a:latin typeface="Corbel" panose="020B0503020204020204" pitchFamily="34" charset="0"/>
              </a:rPr>
              <a:t>Outils administratifs sur le PRIJ</a:t>
            </a:r>
          </a:p>
          <a:p>
            <a:pPr lvl="1"/>
            <a:r>
              <a:rPr lang="fr-FR" sz="1400" dirty="0">
                <a:latin typeface="Corbel" panose="020B0503020204020204" pitchFamily="34" charset="0"/>
              </a:rPr>
              <a:t>Lien et partenariat avec le SIAO</a:t>
            </a:r>
          </a:p>
          <a:p>
            <a:pPr marL="0" indent="0" algn="just">
              <a:buNone/>
            </a:pPr>
            <a:endParaRPr lang="fr-FR" sz="1400" b="1" dirty="0">
              <a:latin typeface="Corbel" panose="020B0503020204020204" pitchFamily="34" charset="0"/>
            </a:endParaRPr>
          </a:p>
          <a:p>
            <a:pPr algn="just"/>
            <a:r>
              <a:rPr lang="fr-FR" sz="1600" b="1" dirty="0">
                <a:latin typeface="Corbel" panose="020B0503020204020204" pitchFamily="34" charset="0"/>
              </a:rPr>
              <a:t>Les </a:t>
            </a:r>
            <a:r>
              <a:rPr lang="fr-FR" sz="1600" b="1" dirty="0" err="1">
                <a:latin typeface="Corbel" panose="020B0503020204020204" pitchFamily="34" charset="0"/>
              </a:rPr>
              <a:t>référent.e.s</a:t>
            </a:r>
            <a:r>
              <a:rPr lang="fr-FR" sz="1600" b="1" dirty="0">
                <a:latin typeface="Corbel" panose="020B0503020204020204" pitchFamily="34" charset="0"/>
              </a:rPr>
              <a:t> de parcours sont, dans certains </a:t>
            </a:r>
            <a:r>
              <a:rPr lang="fr-FR" sz="1600" b="1" dirty="0" err="1">
                <a:latin typeface="Corbel" panose="020B0503020204020204" pitchFamily="34" charset="0"/>
              </a:rPr>
              <a:t>territroires</a:t>
            </a:r>
            <a:r>
              <a:rPr lang="fr-FR" sz="1600" b="1" dirty="0">
                <a:latin typeface="Corbel" panose="020B0503020204020204" pitchFamily="34" charset="0"/>
              </a:rPr>
              <a:t>, </a:t>
            </a:r>
            <a:r>
              <a:rPr lang="fr-FR" sz="1600" b="1" dirty="0" err="1">
                <a:latin typeface="Corbel" panose="020B0503020204020204" pitchFamily="34" charset="0"/>
              </a:rPr>
              <a:t>laissé.e.s</a:t>
            </a:r>
            <a:r>
              <a:rPr lang="fr-FR" sz="1600" b="1" dirty="0">
                <a:latin typeface="Corbel" panose="020B0503020204020204" pitchFamily="34" charset="0"/>
              </a:rPr>
              <a:t> relativement </a:t>
            </a:r>
            <a:r>
              <a:rPr lang="fr-FR" sz="1600" b="1" dirty="0" err="1">
                <a:latin typeface="Corbel" panose="020B0503020204020204" pitchFamily="34" charset="0"/>
              </a:rPr>
              <a:t>seul.e.s</a:t>
            </a:r>
            <a:r>
              <a:rPr lang="fr-FR" sz="1600" b="1" dirty="0">
                <a:latin typeface="Corbel" panose="020B0503020204020204" pitchFamily="34" charset="0"/>
              </a:rPr>
              <a:t> dans leur façon de travailler</a:t>
            </a:r>
            <a:r>
              <a:rPr lang="fr-FR" sz="1600" dirty="0">
                <a:latin typeface="Corbel" panose="020B0503020204020204" pitchFamily="34" charset="0"/>
              </a:rPr>
              <a:t> </a:t>
            </a:r>
          </a:p>
          <a:p>
            <a:pPr lvl="1" algn="just"/>
            <a:r>
              <a:rPr lang="fr-FR" sz="1400" dirty="0">
                <a:latin typeface="Corbel" panose="020B0503020204020204" pitchFamily="34" charset="0"/>
              </a:rPr>
              <a:t>Les </a:t>
            </a:r>
            <a:r>
              <a:rPr lang="fr-FR" sz="1400" dirty="0" err="1">
                <a:latin typeface="Corbel" panose="020B0503020204020204" pitchFamily="34" charset="0"/>
              </a:rPr>
              <a:t>délégué.e.s</a:t>
            </a:r>
            <a:r>
              <a:rPr lang="fr-FR" sz="1400" dirty="0">
                <a:latin typeface="Corbel" panose="020B0503020204020204" pitchFamily="34" charset="0"/>
              </a:rPr>
              <a:t> du Préfet coordonnent les GO mais ne sont pas, la plupart du temps, hiérarchiquement responsables des </a:t>
            </a:r>
            <a:r>
              <a:rPr lang="fr-FR" sz="1400" dirty="0" err="1">
                <a:latin typeface="Corbel" panose="020B0503020204020204" pitchFamily="34" charset="0"/>
              </a:rPr>
              <a:t>référent.e.s</a:t>
            </a:r>
            <a:r>
              <a:rPr lang="fr-FR" sz="1400" dirty="0">
                <a:latin typeface="Corbel" panose="020B0503020204020204" pitchFamily="34" charset="0"/>
              </a:rPr>
              <a:t>, qui sont </a:t>
            </a:r>
            <a:r>
              <a:rPr lang="fr-FR" sz="1400" dirty="0" err="1">
                <a:latin typeface="Corbel" panose="020B0503020204020204" pitchFamily="34" charset="0"/>
              </a:rPr>
              <a:t>salarié.e.s</a:t>
            </a:r>
            <a:r>
              <a:rPr lang="fr-FR" sz="1400" dirty="0">
                <a:latin typeface="Corbel" panose="020B0503020204020204" pitchFamily="34" charset="0"/>
              </a:rPr>
              <a:t> de différentes structures du territoire</a:t>
            </a:r>
          </a:p>
          <a:p>
            <a:pPr lvl="1" algn="just"/>
            <a:r>
              <a:rPr lang="fr-FR" sz="1400" dirty="0">
                <a:latin typeface="Corbel" panose="020B0503020204020204" pitchFamily="34" charset="0"/>
              </a:rPr>
              <a:t>Faute d’outils partagés,  les </a:t>
            </a:r>
            <a:r>
              <a:rPr lang="fr-FR" sz="1400" dirty="0" err="1">
                <a:latin typeface="Corbel" panose="020B0503020204020204" pitchFamily="34" charset="0"/>
              </a:rPr>
              <a:t>référent.e.s</a:t>
            </a:r>
            <a:r>
              <a:rPr lang="fr-FR" sz="1400" dirty="0">
                <a:latin typeface="Corbel" panose="020B0503020204020204" pitchFamily="34" charset="0"/>
              </a:rPr>
              <a:t> construisent parfois </a:t>
            </a:r>
            <a:r>
              <a:rPr lang="fr-FR" sz="1400" dirty="0" err="1">
                <a:latin typeface="Corbel" panose="020B0503020204020204" pitchFamily="34" charset="0"/>
              </a:rPr>
              <a:t>chacun.e</a:t>
            </a:r>
            <a:r>
              <a:rPr lang="fr-FR" sz="1400" dirty="0">
                <a:latin typeface="Corbel" panose="020B0503020204020204" pitchFamily="34" charset="0"/>
              </a:rPr>
              <a:t> des modèles de fiches de suivi ou d’outils de suivi. Les informations recueillies sur les besoins et parcours des jeunes ne sont donc pas systématisées et/ou uniformisées d’un GO à l’autre, voire entre les </a:t>
            </a:r>
            <a:r>
              <a:rPr lang="fr-FR" sz="1400" dirty="0" err="1">
                <a:latin typeface="Corbel" panose="020B0503020204020204" pitchFamily="34" charset="0"/>
              </a:rPr>
              <a:t>référent.e.s</a:t>
            </a:r>
            <a:r>
              <a:rPr lang="fr-FR" sz="1400" dirty="0">
                <a:latin typeface="Corbel" panose="020B0503020204020204" pitchFamily="34" charset="0"/>
              </a:rPr>
              <a:t> d’un même GO</a:t>
            </a:r>
            <a:endParaRPr lang="fr-FR" sz="1400" b="1" dirty="0">
              <a:latin typeface="Corbel" panose="020B0503020204020204" pitchFamily="34" charset="0"/>
            </a:endParaRPr>
          </a:p>
          <a:p>
            <a:pPr algn="just"/>
            <a:endParaRPr lang="fr-FR" sz="1400" dirty="0">
              <a:latin typeface="Corbel" panose="020B0503020204020204" pitchFamily="34" charset="0"/>
            </a:endParaRPr>
          </a:p>
        </p:txBody>
      </p:sp>
      <p:sp>
        <p:nvSpPr>
          <p:cNvPr id="4" name="Espace réservé du numéro de diapositive 3">
            <a:extLst>
              <a:ext uri="{FF2B5EF4-FFF2-40B4-BE49-F238E27FC236}">
                <a16:creationId xmlns:a16="http://schemas.microsoft.com/office/drawing/2014/main" id="{D4BA896B-7CD0-EC46-B4E3-91172D116027}"/>
              </a:ext>
            </a:extLst>
          </p:cNvPr>
          <p:cNvSpPr>
            <a:spLocks noGrp="1"/>
          </p:cNvSpPr>
          <p:nvPr>
            <p:ph type="sldNum" sz="quarter" idx="12"/>
          </p:nvPr>
        </p:nvSpPr>
        <p:spPr/>
        <p:txBody>
          <a:bodyPr/>
          <a:lstStyle/>
          <a:p>
            <a:fld id="{5A4AFE11-AC6B-C646-919E-69ED9A449719}" type="slidenum">
              <a:rPr lang="fr-FR" smtClean="0"/>
              <a:pPr/>
              <a:t>15</a:t>
            </a:fld>
            <a:endParaRPr lang="fr-FR" dirty="0"/>
          </a:p>
        </p:txBody>
      </p:sp>
    </p:spTree>
    <p:extLst>
      <p:ext uri="{BB962C8B-B14F-4D97-AF65-F5344CB8AC3E}">
        <p14:creationId xmlns:p14="http://schemas.microsoft.com/office/powerpoint/2010/main" val="2373001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721783" y="3328618"/>
            <a:ext cx="8061373" cy="841487"/>
          </a:xfrm>
          <a:prstGeom prst="round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ZoneTexte 1"/>
          <p:cNvSpPr txBox="1"/>
          <p:nvPr/>
        </p:nvSpPr>
        <p:spPr>
          <a:xfrm>
            <a:off x="704850" y="1710411"/>
            <a:ext cx="7825316" cy="3046988"/>
          </a:xfrm>
          <a:prstGeom prst="rect">
            <a:avLst/>
          </a:prstGeom>
          <a:noFill/>
        </p:spPr>
        <p:txBody>
          <a:bodyPr wrap="square" rtlCol="0">
            <a:spAutoFit/>
          </a:bodyPr>
          <a:lstStyle/>
          <a:p>
            <a:pPr algn="ctr"/>
            <a:r>
              <a:rPr lang="fr-FR" sz="2400" dirty="0">
                <a:solidFill>
                  <a:schemeClr val="bg1">
                    <a:lumMod val="85000"/>
                  </a:schemeClr>
                </a:solidFill>
                <a:latin typeface="Corbel"/>
              </a:rPr>
              <a:t>Etat d’avancement de la mise en œuvre du PRIJ</a:t>
            </a: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L’accompagnement : pratiques des référents et mobilisation des dispositifs</a:t>
            </a:r>
          </a:p>
          <a:p>
            <a:pPr algn="ctr"/>
            <a:endParaRPr lang="fr-FR" sz="2400" dirty="0">
              <a:solidFill>
                <a:schemeClr val="bg1">
                  <a:lumMod val="85000"/>
                </a:schemeClr>
              </a:solidFill>
              <a:latin typeface="Corbel"/>
            </a:endParaRPr>
          </a:p>
          <a:p>
            <a:pPr algn="ctr"/>
            <a:r>
              <a:rPr lang="fr-FR" sz="2400" b="1" dirty="0">
                <a:solidFill>
                  <a:schemeClr val="bg1"/>
                </a:solidFill>
                <a:latin typeface="Corbel"/>
              </a:rPr>
              <a:t>Des jeunes aux profils et aux besoins divers</a:t>
            </a: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Conclusions et recommandations </a:t>
            </a:r>
          </a:p>
        </p:txBody>
      </p:sp>
    </p:spTree>
    <p:extLst>
      <p:ext uri="{BB962C8B-B14F-4D97-AF65-F5344CB8AC3E}">
        <p14:creationId xmlns:p14="http://schemas.microsoft.com/office/powerpoint/2010/main" val="2172452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CD7F8-992C-5942-9CE7-54B3255845B1}"/>
              </a:ext>
            </a:extLst>
          </p:cNvPr>
          <p:cNvSpPr>
            <a:spLocks noGrp="1"/>
          </p:cNvSpPr>
          <p:nvPr>
            <p:ph type="title"/>
          </p:nvPr>
        </p:nvSpPr>
        <p:spPr/>
        <p:txBody>
          <a:bodyPr/>
          <a:lstStyle/>
          <a:p>
            <a:pPr algn="just"/>
            <a:r>
              <a:rPr lang="fr-FR" sz="2000" dirty="0"/>
              <a:t>Des jeunes précaires évoluant dans un environnement social, économique et familial fragile</a:t>
            </a:r>
          </a:p>
        </p:txBody>
      </p:sp>
      <p:sp>
        <p:nvSpPr>
          <p:cNvPr id="3" name="Espace réservé du contenu 2">
            <a:extLst>
              <a:ext uri="{FF2B5EF4-FFF2-40B4-BE49-F238E27FC236}">
                <a16:creationId xmlns:a16="http://schemas.microsoft.com/office/drawing/2014/main" id="{25C81DE4-7FFE-7E40-A99F-B30FC604A6F8}"/>
              </a:ext>
            </a:extLst>
          </p:cNvPr>
          <p:cNvSpPr>
            <a:spLocks noGrp="1"/>
          </p:cNvSpPr>
          <p:nvPr>
            <p:ph idx="1"/>
          </p:nvPr>
        </p:nvSpPr>
        <p:spPr>
          <a:xfrm>
            <a:off x="231684" y="987307"/>
            <a:ext cx="8623784" cy="5737957"/>
          </a:xfrm>
        </p:spPr>
        <p:txBody>
          <a:bodyPr>
            <a:normAutofit/>
          </a:bodyPr>
          <a:lstStyle/>
          <a:p>
            <a:pPr algn="just"/>
            <a:r>
              <a:rPr lang="fr-FR" sz="1400" b="1" dirty="0">
                <a:latin typeface="Corbel" panose="020B0503020204020204" pitchFamily="34" charset="0"/>
              </a:rPr>
              <a:t>Des jeunes particulièrement exposés à la pauvreté</a:t>
            </a:r>
          </a:p>
          <a:p>
            <a:pPr lvl="1" algn="just"/>
            <a:r>
              <a:rPr lang="fr-FR" sz="1200" dirty="0">
                <a:latin typeface="Corbel" panose="020B0503020204020204" pitchFamily="34" charset="0"/>
              </a:rPr>
              <a:t>Des conditions économiques des ménages qui ne sont pas sans impacter l’environnement social et familial des jeunes</a:t>
            </a:r>
          </a:p>
          <a:p>
            <a:pPr algn="just"/>
            <a:endParaRPr lang="fr-FR" sz="1050" dirty="0">
              <a:latin typeface="Corbel" panose="020B0503020204020204" pitchFamily="34" charset="0"/>
            </a:endParaRPr>
          </a:p>
          <a:p>
            <a:pPr algn="just"/>
            <a:r>
              <a:rPr lang="fr-FR" sz="1400" b="1" dirty="0">
                <a:latin typeface="Corbel" panose="020B0503020204020204" pitchFamily="34" charset="0"/>
              </a:rPr>
              <a:t>Des histoires familiales complexes à l’origine, parfois, de parcours au sein d’institutions (protection de l’enfance ou judiciaire) </a:t>
            </a:r>
          </a:p>
          <a:p>
            <a:pPr lvl="1" algn="just"/>
            <a:r>
              <a:rPr lang="fr-FR" sz="1200" dirty="0">
                <a:latin typeface="Corbel" panose="020B0503020204020204" pitchFamily="34" charset="0"/>
              </a:rPr>
              <a:t>Des histoires familiales complexes, avec parfois des conflits, des violences, ou des décès précoces, des parents absents, etc. </a:t>
            </a:r>
          </a:p>
          <a:p>
            <a:pPr lvl="1" algn="just"/>
            <a:r>
              <a:rPr lang="fr-FR" sz="1200" dirty="0">
                <a:latin typeface="Corbel" panose="020B0503020204020204" pitchFamily="34" charset="0"/>
              </a:rPr>
              <a:t>Une proportion non-négligeable de jeunes a également connu un ou plusieurs passages par des « institutions », à savoir l’Aide Sociale à l’Enfance et la prison. Une partie des jeunes du PRIJ a également déjà été placée « sous main de justice »</a:t>
            </a:r>
          </a:p>
          <a:p>
            <a:pPr lvl="1" algn="just"/>
            <a:endParaRPr lang="fr-FR" sz="1050" dirty="0">
              <a:latin typeface="Corbel" panose="020B0503020204020204" pitchFamily="34" charset="0"/>
            </a:endParaRPr>
          </a:p>
          <a:p>
            <a:pPr algn="just"/>
            <a:r>
              <a:rPr lang="fr-FR" sz="1400" b="1" dirty="0">
                <a:latin typeface="Corbel" panose="020B0503020204020204" pitchFamily="34" charset="0"/>
              </a:rPr>
              <a:t>Des jeunes à la santé précaire ou dans des conduites à risque</a:t>
            </a:r>
          </a:p>
          <a:p>
            <a:pPr lvl="1"/>
            <a:r>
              <a:rPr lang="fr-FR" sz="1200" dirty="0">
                <a:latin typeface="Corbel" panose="020B0503020204020204" pitchFamily="34" charset="0"/>
              </a:rPr>
              <a:t>Des problématiques importantes de santé et des difficultés sur le plan de la santé mentale </a:t>
            </a:r>
          </a:p>
          <a:p>
            <a:pPr lvl="1"/>
            <a:r>
              <a:rPr lang="fr-FR" sz="1200" dirty="0">
                <a:latin typeface="Corbel" panose="020B0503020204020204" pitchFamily="34" charset="0"/>
              </a:rPr>
              <a:t>Certains troubles psychiques peuvent être liés à une consommation de produits addictifs (alcool, cannabis, autres drogues) ou à une consommation non maîtrisée des réseaux sociaux ou des jeux vidéo </a:t>
            </a:r>
          </a:p>
          <a:p>
            <a:pPr lvl="1"/>
            <a:r>
              <a:rPr lang="fr-FR" sz="1200" dirty="0">
                <a:latin typeface="Corbel" panose="020B0503020204020204" pitchFamily="34" charset="0"/>
              </a:rPr>
              <a:t>Au-delà des situations de troubles psychiques avérés, beaucoup de jeunes en entretien nous ont livré des ressentis de détresse psychologique, de stress, des difficultés à dormir, à se concentrer, </a:t>
            </a:r>
            <a:r>
              <a:rPr lang="fr-FR" sz="1200" dirty="0" err="1">
                <a:latin typeface="Corbel" panose="020B0503020204020204" pitchFamily="34" charset="0"/>
              </a:rPr>
              <a:t>etc</a:t>
            </a:r>
            <a:r>
              <a:rPr lang="fr-FR" sz="1200" dirty="0">
                <a:latin typeface="Corbel" panose="020B0503020204020204" pitchFamily="34" charset="0"/>
              </a:rPr>
              <a:t> </a:t>
            </a:r>
          </a:p>
          <a:p>
            <a:pPr lvl="1"/>
            <a:r>
              <a:rPr lang="fr-FR" sz="1200" dirty="0">
                <a:latin typeface="Corbel" panose="020B0503020204020204" pitchFamily="34" charset="0"/>
              </a:rPr>
              <a:t>D’autres pratiques à risque nous ont par ailleurs été rapportées, avec par exemple des cas de prostitution plus ou moins informelle. (</a:t>
            </a:r>
            <a:r>
              <a:rPr lang="fr-FR" sz="1200" dirty="0" err="1">
                <a:latin typeface="Corbel" panose="020B0503020204020204" pitchFamily="34" charset="0"/>
              </a:rPr>
              <a:t>michetonnage</a:t>
            </a:r>
            <a:r>
              <a:rPr lang="fr-FR" sz="1200" dirty="0">
                <a:latin typeface="Corbel" panose="020B0503020204020204" pitchFamily="34" charset="0"/>
              </a:rPr>
              <a:t> et suspicions de proxénétisme de mineurs) </a:t>
            </a:r>
          </a:p>
          <a:p>
            <a:pPr lvl="1"/>
            <a:endParaRPr lang="fr-FR" sz="1050" dirty="0">
              <a:latin typeface="Corbel" panose="020B0503020204020204" pitchFamily="34" charset="0"/>
            </a:endParaRPr>
          </a:p>
          <a:p>
            <a:pPr algn="just"/>
            <a:r>
              <a:rPr lang="fr-FR" sz="1400" b="1" dirty="0">
                <a:latin typeface="Corbel" panose="020B0503020204020204" pitchFamily="34" charset="0"/>
              </a:rPr>
              <a:t>Des jeunes migrants aux besoins spécifiques allant du soutien administratif à l’accompagnement de traumatismes post-migratoires</a:t>
            </a:r>
          </a:p>
          <a:p>
            <a:pPr lvl="1" algn="just"/>
            <a:r>
              <a:rPr lang="fr-FR" sz="1200" dirty="0">
                <a:latin typeface="Corbel" panose="020B0503020204020204" pitchFamily="34" charset="0"/>
              </a:rPr>
              <a:t>Les jeunes étrangers migrants peuvent souffrir de traumatismes durables – l’exil s’inscrivant souvent dans un contexte géopolitique, social ou familial instable (conflits armés, discriminations et violences, problématiques familiales, etc.) – qu’ils peinent à verbaliser ou dont ils limitent l’importance. De plus, une fois arrivés en France, ces jeunes n’ont souvent pas les codes et les réseaux sociaux qui pourraient faciliter leur intégration sociale et professionnelle. </a:t>
            </a:r>
          </a:p>
          <a:p>
            <a:pPr algn="just"/>
            <a:endParaRPr lang="fr-FR" sz="1400" dirty="0">
              <a:latin typeface="Corbel" panose="020B0503020204020204" pitchFamily="34" charset="0"/>
            </a:endParaRPr>
          </a:p>
        </p:txBody>
      </p:sp>
    </p:spTree>
    <p:extLst>
      <p:ext uri="{BB962C8B-B14F-4D97-AF65-F5344CB8AC3E}">
        <p14:creationId xmlns:p14="http://schemas.microsoft.com/office/powerpoint/2010/main" val="1830336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1F4E4B-3FBE-BE48-AEBF-85D16255664C}"/>
              </a:ext>
            </a:extLst>
          </p:cNvPr>
          <p:cNvSpPr>
            <a:spLocks noGrp="1"/>
          </p:cNvSpPr>
          <p:nvPr>
            <p:ph type="title"/>
          </p:nvPr>
        </p:nvSpPr>
        <p:spPr/>
        <p:txBody>
          <a:bodyPr/>
          <a:lstStyle/>
          <a:p>
            <a:r>
              <a:rPr lang="fr-FR" sz="2000" dirty="0"/>
              <a:t>Des jeunes plus ou moins éloignés de l’emploi </a:t>
            </a:r>
          </a:p>
        </p:txBody>
      </p:sp>
      <p:sp>
        <p:nvSpPr>
          <p:cNvPr id="3" name="Espace réservé du contenu 2">
            <a:extLst>
              <a:ext uri="{FF2B5EF4-FFF2-40B4-BE49-F238E27FC236}">
                <a16:creationId xmlns:a16="http://schemas.microsoft.com/office/drawing/2014/main" id="{58CB3828-6736-384B-A036-775F7C976BE7}"/>
              </a:ext>
            </a:extLst>
          </p:cNvPr>
          <p:cNvSpPr>
            <a:spLocks noGrp="1"/>
          </p:cNvSpPr>
          <p:nvPr>
            <p:ph idx="1"/>
          </p:nvPr>
        </p:nvSpPr>
        <p:spPr>
          <a:xfrm>
            <a:off x="231684" y="943062"/>
            <a:ext cx="8623784" cy="5508709"/>
          </a:xfrm>
        </p:spPr>
        <p:txBody>
          <a:bodyPr>
            <a:normAutofit fontScale="77500" lnSpcReduction="20000"/>
          </a:bodyPr>
          <a:lstStyle/>
          <a:p>
            <a:pPr algn="just"/>
            <a:r>
              <a:rPr lang="fr-FR" sz="2300" b="1" dirty="0">
                <a:latin typeface="Corbel" panose="020B0503020204020204" pitchFamily="34" charset="0"/>
              </a:rPr>
              <a:t>Certains jeunes dont le décrochage scolaire a des incidences durables sur leur insertion sociale et professionnelle </a:t>
            </a:r>
          </a:p>
          <a:p>
            <a:pPr lvl="1" algn="just"/>
            <a:r>
              <a:rPr lang="fr-FR" dirty="0">
                <a:latin typeface="Corbel" panose="020B0503020204020204" pitchFamily="34" charset="0"/>
              </a:rPr>
              <a:t>Dans un contexte fort d’inégalités, les jeunes suivis dans le cadre du PRIJ sont, à dires d’acteurs, moins des « invisibles » que </a:t>
            </a:r>
            <a:r>
              <a:rPr lang="fr-FR" b="1" dirty="0">
                <a:latin typeface="Corbel" panose="020B0503020204020204" pitchFamily="34" charset="0"/>
              </a:rPr>
              <a:t>des « décrocheurs », sortis de manière précoce du système scolaire</a:t>
            </a:r>
            <a:r>
              <a:rPr lang="fr-FR" dirty="0">
                <a:latin typeface="Corbel" panose="020B0503020204020204" pitchFamily="34" charset="0"/>
              </a:rPr>
              <a:t>, le plus souvent en situation d’échec, avec un faible niveau de qualification (voire sans qualification)</a:t>
            </a:r>
          </a:p>
          <a:p>
            <a:pPr lvl="1" algn="just"/>
            <a:r>
              <a:rPr lang="fr-FR" dirty="0">
                <a:latin typeface="Corbel" panose="020B0503020204020204" pitchFamily="34" charset="0"/>
              </a:rPr>
              <a:t>Le décrochage scolaire précoce expérimenté par les jeunes du PRIJ est souvent relié, dans les discours recueillis, à </a:t>
            </a:r>
            <a:r>
              <a:rPr lang="fr-FR" b="1" dirty="0">
                <a:latin typeface="Corbel" panose="020B0503020204020204" pitchFamily="34" charset="0"/>
              </a:rPr>
              <a:t>une problématique d’orientation subie</a:t>
            </a:r>
            <a:r>
              <a:rPr lang="fr-FR" dirty="0">
                <a:latin typeface="Corbel" panose="020B0503020204020204" pitchFamily="34" charset="0"/>
              </a:rPr>
              <a:t>, qui ne correspond pas à leurs aspirations et qui finit par provoquer du rejet. Suite à leur décrochage, un certain nombre de jeunes connaissent une situation de « recalé » du système scolaire</a:t>
            </a:r>
          </a:p>
          <a:p>
            <a:pPr lvl="1" algn="just"/>
            <a:r>
              <a:rPr lang="fr-FR" dirty="0">
                <a:latin typeface="Corbel" panose="020B0503020204020204" pitchFamily="34" charset="0"/>
              </a:rPr>
              <a:t>Les jeunes qui souhaitent s’engager dans une formation en apprentissage sont particulièrement concernés par les problématiques d’« </a:t>
            </a:r>
            <a:r>
              <a:rPr lang="fr-FR" b="1" dirty="0">
                <a:latin typeface="Corbel" panose="020B0503020204020204" pitchFamily="34" charset="0"/>
              </a:rPr>
              <a:t>errance scolaire </a:t>
            </a:r>
            <a:r>
              <a:rPr lang="fr-FR" dirty="0">
                <a:latin typeface="Corbel" panose="020B0503020204020204" pitchFamily="34" charset="0"/>
              </a:rPr>
              <a:t>». </a:t>
            </a:r>
            <a:endParaRPr lang="fr-FR" b="1" dirty="0">
              <a:latin typeface="Corbel" panose="020B0503020204020204" pitchFamily="34" charset="0"/>
            </a:endParaRPr>
          </a:p>
          <a:p>
            <a:pPr lvl="1" algn="just"/>
            <a:endParaRPr lang="fr-FR" b="1" dirty="0">
              <a:latin typeface="Corbel" panose="020B0503020204020204" pitchFamily="34" charset="0"/>
            </a:endParaRPr>
          </a:p>
          <a:p>
            <a:pPr algn="just"/>
            <a:r>
              <a:rPr lang="fr-FR" sz="2300" b="1" dirty="0">
                <a:latin typeface="Corbel" panose="020B0503020204020204" pitchFamily="34" charset="0"/>
              </a:rPr>
              <a:t>D’autres jeunes diplômés et recalés de Parcours Sup bloqués dans leur insertion professionnelle</a:t>
            </a:r>
          </a:p>
          <a:p>
            <a:pPr lvl="1" algn="just"/>
            <a:r>
              <a:rPr lang="fr-FR" dirty="0">
                <a:latin typeface="Corbel" panose="020B0503020204020204" pitchFamily="34" charset="0"/>
              </a:rPr>
              <a:t>Si la plupart des décrocheurs ont quitté le système scolaire de manière précoce, parfois dès le collège, on retrouve aussi dans la cohorte du PRIJ des jeunes diplômés. Certains ont validé un niveau bac, voire plus. </a:t>
            </a:r>
          </a:p>
          <a:p>
            <a:pPr lvl="1" algn="just"/>
            <a:r>
              <a:rPr lang="fr-FR" dirty="0">
                <a:latin typeface="Corbel" panose="020B0503020204020204" pitchFamily="34" charset="0"/>
              </a:rPr>
              <a:t>Aux jeunes diplômés, il faut également ajouter le cas singulier des recalés de Parcours Sup. </a:t>
            </a:r>
          </a:p>
          <a:p>
            <a:pPr lvl="1" algn="just"/>
            <a:endParaRPr lang="fr-FR" b="1" dirty="0">
              <a:latin typeface="Corbel" panose="020B0503020204020204" pitchFamily="34" charset="0"/>
            </a:endParaRPr>
          </a:p>
          <a:p>
            <a:pPr algn="just"/>
            <a:r>
              <a:rPr lang="fr-FR" sz="2300" b="1" dirty="0">
                <a:latin typeface="Corbel" panose="020B0503020204020204" pitchFamily="34" charset="0"/>
              </a:rPr>
              <a:t>D’autres encore ont déjà des expériences tant sur le plan professionnel qu’en matière de dispositifs d’insertion</a:t>
            </a:r>
          </a:p>
          <a:p>
            <a:pPr lvl="1" algn="just"/>
            <a:r>
              <a:rPr lang="fr-FR" dirty="0">
                <a:latin typeface="Corbel" panose="020B0503020204020204" pitchFamily="34" charset="0"/>
              </a:rPr>
              <a:t>Toute une partie des jeunes du PRIJ est durablement éloignée de l’emploi, du fait d’un cumul de freins et de difficultés sociales. Ces jeunes sont souvent en </a:t>
            </a:r>
            <a:r>
              <a:rPr lang="fr-FR" b="1" dirty="0">
                <a:latin typeface="Corbel" panose="020B0503020204020204" pitchFamily="34" charset="0"/>
              </a:rPr>
              <a:t>rejet du système scolaire et des institutions </a:t>
            </a:r>
            <a:r>
              <a:rPr lang="fr-FR" dirty="0">
                <a:latin typeface="Corbel" panose="020B0503020204020204" pitchFamily="34" charset="0"/>
              </a:rPr>
              <a:t>plus globalement, et on retrouve dans leurs récits un certain désarroi quant à leurs projets d’avenir</a:t>
            </a:r>
          </a:p>
          <a:p>
            <a:pPr lvl="1" algn="just"/>
            <a:r>
              <a:rPr lang="fr-FR" dirty="0">
                <a:latin typeface="Corbel" panose="020B0503020204020204" pitchFamily="34" charset="0"/>
              </a:rPr>
              <a:t>Néanmoins, d’autres jeunes du PRIJ se projettent fortement dans l’emploi et/ou ont déjà travaillé, souvent dans le cadre de </a:t>
            </a:r>
            <a:r>
              <a:rPr lang="fr-FR" b="1" dirty="0">
                <a:latin typeface="Corbel" panose="020B0503020204020204" pitchFamily="34" charset="0"/>
              </a:rPr>
              <a:t>« petits boulots » précaires </a:t>
            </a:r>
            <a:r>
              <a:rPr lang="fr-FR" dirty="0">
                <a:latin typeface="Corbel" panose="020B0503020204020204" pitchFamily="34" charset="0"/>
              </a:rPr>
              <a:t>(intérim, livreurs, chauffeurs VTC, etc.)</a:t>
            </a:r>
          </a:p>
          <a:p>
            <a:pPr lvl="1" algn="just"/>
            <a:r>
              <a:rPr lang="fr-FR" dirty="0">
                <a:latin typeface="Corbel" panose="020B0503020204020204" pitchFamily="34" charset="0"/>
              </a:rPr>
              <a:t>Pour les jeunes ayant déjà travaillé, leurs expériences de travail sont rarement satisfaisantes. </a:t>
            </a:r>
          </a:p>
          <a:p>
            <a:pPr algn="just"/>
            <a:endParaRPr lang="fr-FR" dirty="0">
              <a:latin typeface="Corbel" panose="020B0503020204020204" pitchFamily="34" charset="0"/>
            </a:endParaRPr>
          </a:p>
          <a:p>
            <a:pPr algn="just"/>
            <a:endParaRPr lang="fr-FR" b="1" dirty="0">
              <a:latin typeface="Corbel" panose="020B0503020204020204" pitchFamily="34" charset="0"/>
            </a:endParaRPr>
          </a:p>
        </p:txBody>
      </p:sp>
      <p:sp>
        <p:nvSpPr>
          <p:cNvPr id="4" name="Espace réservé du numéro de diapositive 3">
            <a:extLst>
              <a:ext uri="{FF2B5EF4-FFF2-40B4-BE49-F238E27FC236}">
                <a16:creationId xmlns:a16="http://schemas.microsoft.com/office/drawing/2014/main" id="{10685F41-F352-C847-93BA-C732ACBC7E49}"/>
              </a:ext>
            </a:extLst>
          </p:cNvPr>
          <p:cNvSpPr>
            <a:spLocks noGrp="1"/>
          </p:cNvSpPr>
          <p:nvPr>
            <p:ph type="sldNum" sz="quarter" idx="12"/>
          </p:nvPr>
        </p:nvSpPr>
        <p:spPr/>
        <p:txBody>
          <a:bodyPr/>
          <a:lstStyle/>
          <a:p>
            <a:fld id="{5A4AFE11-AC6B-C646-919E-69ED9A449719}" type="slidenum">
              <a:rPr lang="fr-FR" smtClean="0"/>
              <a:pPr/>
              <a:t>18</a:t>
            </a:fld>
            <a:endParaRPr lang="fr-FR" dirty="0"/>
          </a:p>
        </p:txBody>
      </p:sp>
    </p:spTree>
    <p:extLst>
      <p:ext uri="{BB962C8B-B14F-4D97-AF65-F5344CB8AC3E}">
        <p14:creationId xmlns:p14="http://schemas.microsoft.com/office/powerpoint/2010/main" val="2271872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5C306C-E2E2-3948-AACA-A644DE744E54}"/>
              </a:ext>
            </a:extLst>
          </p:cNvPr>
          <p:cNvSpPr>
            <a:spLocks noGrp="1"/>
          </p:cNvSpPr>
          <p:nvPr>
            <p:ph type="title"/>
          </p:nvPr>
        </p:nvSpPr>
        <p:spPr/>
        <p:txBody>
          <a:bodyPr/>
          <a:lstStyle/>
          <a:p>
            <a:pPr algn="just"/>
            <a:r>
              <a:rPr lang="fr-FR" sz="2000" dirty="0"/>
              <a:t>Une typologie des jeunes du PRIJ qui se dessine à l’aune de notre enquête démontrant que les profils des jeunes ne sont pas homogènes </a:t>
            </a:r>
          </a:p>
        </p:txBody>
      </p:sp>
      <p:sp>
        <p:nvSpPr>
          <p:cNvPr id="4" name="Espace réservé du numéro de diapositive 3">
            <a:extLst>
              <a:ext uri="{FF2B5EF4-FFF2-40B4-BE49-F238E27FC236}">
                <a16:creationId xmlns:a16="http://schemas.microsoft.com/office/drawing/2014/main" id="{3745A01C-A3F1-7D47-9D0C-029295257EDC}"/>
              </a:ext>
            </a:extLst>
          </p:cNvPr>
          <p:cNvSpPr>
            <a:spLocks noGrp="1"/>
          </p:cNvSpPr>
          <p:nvPr>
            <p:ph type="sldNum" sz="quarter" idx="12"/>
          </p:nvPr>
        </p:nvSpPr>
        <p:spPr/>
        <p:txBody>
          <a:bodyPr/>
          <a:lstStyle/>
          <a:p>
            <a:fld id="{5A4AFE11-AC6B-C646-919E-69ED9A449719}" type="slidenum">
              <a:rPr lang="fr-FR" smtClean="0"/>
              <a:pPr/>
              <a:t>19</a:t>
            </a:fld>
            <a:endParaRPr lang="fr-FR" dirty="0"/>
          </a:p>
        </p:txBody>
      </p:sp>
      <p:pic>
        <p:nvPicPr>
          <p:cNvPr id="5" name="Image 4">
            <a:extLst>
              <a:ext uri="{FF2B5EF4-FFF2-40B4-BE49-F238E27FC236}">
                <a16:creationId xmlns:a16="http://schemas.microsoft.com/office/drawing/2014/main" id="{669D59C3-84F6-D349-B81B-EE04C621A69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1044" y="800101"/>
            <a:ext cx="7450455" cy="5379402"/>
          </a:xfrm>
          <a:prstGeom prst="rect">
            <a:avLst/>
          </a:prstGeom>
          <a:noFill/>
          <a:ln>
            <a:noFill/>
          </a:ln>
        </p:spPr>
      </p:pic>
    </p:spTree>
    <p:extLst>
      <p:ext uri="{BB962C8B-B14F-4D97-AF65-F5344CB8AC3E}">
        <p14:creationId xmlns:p14="http://schemas.microsoft.com/office/powerpoint/2010/main" val="275297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0E169B-6F00-C24F-96CD-984F470183FB}"/>
              </a:ext>
            </a:extLst>
          </p:cNvPr>
          <p:cNvSpPr>
            <a:spLocks noGrp="1"/>
          </p:cNvSpPr>
          <p:nvPr>
            <p:ph type="title"/>
          </p:nvPr>
        </p:nvSpPr>
        <p:spPr/>
        <p:txBody>
          <a:bodyPr/>
          <a:lstStyle/>
          <a:p>
            <a:pPr algn="just"/>
            <a:r>
              <a:rPr lang="fr-FR" sz="2000" dirty="0"/>
              <a:t>Objectifs de la mission d’évaluation </a:t>
            </a:r>
            <a:r>
              <a:rPr lang="fr-FR" sz="2000" i="1" dirty="0"/>
              <a:t>in </a:t>
            </a:r>
            <a:r>
              <a:rPr lang="fr-FR" sz="2000" i="1" dirty="0" err="1"/>
              <a:t>itinere</a:t>
            </a:r>
            <a:r>
              <a:rPr lang="fr-FR" sz="2000" i="1" dirty="0"/>
              <a:t> </a:t>
            </a:r>
            <a:r>
              <a:rPr lang="fr-FR" sz="2000" dirty="0"/>
              <a:t>du Plan régional d’insertion de la jeunesse des quartiers prioritaires d’Ile-de-France (PRIJ)</a:t>
            </a:r>
          </a:p>
        </p:txBody>
      </p:sp>
      <p:sp>
        <p:nvSpPr>
          <p:cNvPr id="3" name="Espace réservé du contenu 2">
            <a:extLst>
              <a:ext uri="{FF2B5EF4-FFF2-40B4-BE49-F238E27FC236}">
                <a16:creationId xmlns:a16="http://schemas.microsoft.com/office/drawing/2014/main" id="{1DFC81A9-F837-BE4F-8590-3752AC303E41}"/>
              </a:ext>
            </a:extLst>
          </p:cNvPr>
          <p:cNvSpPr>
            <a:spLocks noGrp="1"/>
          </p:cNvSpPr>
          <p:nvPr>
            <p:ph idx="1"/>
          </p:nvPr>
        </p:nvSpPr>
        <p:spPr>
          <a:xfrm>
            <a:off x="231684" y="781665"/>
            <a:ext cx="8623784" cy="5507874"/>
          </a:xfrm>
        </p:spPr>
        <p:txBody>
          <a:bodyPr>
            <a:normAutofit/>
          </a:bodyPr>
          <a:lstStyle/>
          <a:p>
            <a:pPr algn="just"/>
            <a:endParaRPr lang="fr-FR" sz="1600" dirty="0">
              <a:latin typeface="Corbel" panose="020B0503020204020204" pitchFamily="34" charset="0"/>
            </a:endParaRPr>
          </a:p>
          <a:p>
            <a:pPr algn="just"/>
            <a:r>
              <a:rPr lang="fr-FR" sz="1600" dirty="0">
                <a:latin typeface="Corbel" panose="020B0503020204020204" pitchFamily="34" charset="0"/>
              </a:rPr>
              <a:t>FORS-Recherche sociale a été mandaté par la Direction Régionale de la Jeunesse, des Sports et de la Cohésion Sociale pour évaluer la réalisation du PRIJ à partir :</a:t>
            </a:r>
          </a:p>
          <a:p>
            <a:pPr lvl="1" algn="just"/>
            <a:r>
              <a:rPr lang="fr-FR" sz="1600" dirty="0">
                <a:latin typeface="Corbel" panose="020B0503020204020204" pitchFamily="34" charset="0"/>
              </a:rPr>
              <a:t>D’un suivi quantitatif (tableau de données remplis par les coordonnateurs, questionnaires en lignes, etc.) ;</a:t>
            </a:r>
          </a:p>
          <a:p>
            <a:pPr lvl="1" algn="just"/>
            <a:r>
              <a:rPr lang="fr-FR" sz="1600" dirty="0">
                <a:latin typeface="Corbel" panose="020B0503020204020204" pitchFamily="34" charset="0"/>
              </a:rPr>
              <a:t>D’une enquête qualitative approfondie auprès de huit groupes opérationnels de la région. </a:t>
            </a:r>
          </a:p>
          <a:p>
            <a:pPr algn="just"/>
            <a:endParaRPr lang="fr-FR" sz="1600" dirty="0">
              <a:latin typeface="Corbel" panose="020B0503020204020204" pitchFamily="34" charset="0"/>
            </a:endParaRPr>
          </a:p>
          <a:p>
            <a:pPr algn="just"/>
            <a:r>
              <a:rPr lang="fr-FR" sz="1600" dirty="0">
                <a:latin typeface="Corbel" panose="020B0503020204020204" pitchFamily="34" charset="0"/>
              </a:rPr>
              <a:t>Quatre questions évaluatives ont été retenues : </a:t>
            </a:r>
          </a:p>
          <a:p>
            <a:pPr algn="just"/>
            <a:endParaRPr lang="fr-FR" sz="1600" dirty="0">
              <a:latin typeface="Corbel" panose="020B0503020204020204" pitchFamily="34" charset="0"/>
            </a:endParaRPr>
          </a:p>
          <a:p>
            <a:pPr marL="457200" lvl="1" indent="0" algn="just">
              <a:buNone/>
            </a:pPr>
            <a:r>
              <a:rPr lang="fr-FR" sz="1600" b="1" dirty="0">
                <a:latin typeface="Corbel" panose="020B0503020204020204" pitchFamily="34" charset="0"/>
              </a:rPr>
              <a:t>1. Qui sont les jeunes bénéficiant du PRIJ et quels sont leurs freins à l’insertion ?</a:t>
            </a:r>
            <a:r>
              <a:rPr lang="fr-FR" sz="1600" dirty="0">
                <a:latin typeface="Corbel" panose="020B0503020204020204" pitchFamily="34" charset="0"/>
              </a:rPr>
              <a:t> </a:t>
            </a:r>
          </a:p>
          <a:p>
            <a:pPr marL="457200" lvl="1" indent="0" algn="just">
              <a:buNone/>
            </a:pPr>
            <a:endParaRPr lang="fr-FR" sz="1600" dirty="0">
              <a:latin typeface="Corbel" panose="020B0503020204020204" pitchFamily="34" charset="0"/>
            </a:endParaRPr>
          </a:p>
          <a:p>
            <a:pPr marL="457200" lvl="1" indent="0" algn="just">
              <a:buNone/>
            </a:pPr>
            <a:r>
              <a:rPr lang="fr-FR" sz="1600" b="1" dirty="0">
                <a:latin typeface="Corbel" panose="020B0503020204020204" pitchFamily="34" charset="0"/>
              </a:rPr>
              <a:t>2. Le PRIJ </a:t>
            </a:r>
            <a:r>
              <a:rPr lang="fr-FR" sz="1600" b="1" dirty="0" err="1">
                <a:latin typeface="Corbel" panose="020B0503020204020204" pitchFamily="34" charset="0"/>
              </a:rPr>
              <a:t>a-t-il</a:t>
            </a:r>
            <a:r>
              <a:rPr lang="fr-FR" sz="1600" b="1" dirty="0">
                <a:latin typeface="Corbel" panose="020B0503020204020204" pitchFamily="34" charset="0"/>
              </a:rPr>
              <a:t> permis de transformer les pratiques des acteurs de l’insertion pour des parcours d’accompagnement plus transversaux ?</a:t>
            </a:r>
            <a:r>
              <a:rPr lang="fr-FR" sz="1600" dirty="0">
                <a:latin typeface="Corbel" panose="020B0503020204020204" pitchFamily="34" charset="0"/>
              </a:rPr>
              <a:t> </a:t>
            </a:r>
          </a:p>
          <a:p>
            <a:pPr marL="457200" lvl="1" indent="0" algn="just">
              <a:buNone/>
            </a:pPr>
            <a:endParaRPr lang="fr-FR" sz="1600" dirty="0">
              <a:latin typeface="Corbel" panose="020B0503020204020204" pitchFamily="34" charset="0"/>
            </a:endParaRPr>
          </a:p>
          <a:p>
            <a:pPr marL="457200" lvl="1" indent="0" algn="just">
              <a:buNone/>
            </a:pPr>
            <a:r>
              <a:rPr lang="fr-FR" sz="1600" b="1" dirty="0">
                <a:latin typeface="Corbel" panose="020B0503020204020204" pitchFamily="34" charset="0"/>
              </a:rPr>
              <a:t>3. Les dispositifs mobilisés ont-ils été pertinents pour les jeunes, efficaces et même efficients selon eux et leurs référents ?</a:t>
            </a:r>
            <a:r>
              <a:rPr lang="fr-FR" sz="1600" dirty="0">
                <a:latin typeface="Corbel" panose="020B0503020204020204" pitchFamily="34" charset="0"/>
              </a:rPr>
              <a:t> </a:t>
            </a:r>
          </a:p>
          <a:p>
            <a:pPr marL="457200" lvl="1" indent="0" algn="just">
              <a:buNone/>
            </a:pPr>
            <a:endParaRPr lang="fr-FR" sz="1600" dirty="0">
              <a:latin typeface="Corbel" panose="020B0503020204020204" pitchFamily="34" charset="0"/>
            </a:endParaRPr>
          </a:p>
          <a:p>
            <a:pPr marL="457200" lvl="1" indent="0" algn="just">
              <a:buNone/>
            </a:pPr>
            <a:r>
              <a:rPr lang="fr-FR" sz="1600" b="1" dirty="0">
                <a:latin typeface="Corbel" panose="020B0503020204020204" pitchFamily="34" charset="0"/>
              </a:rPr>
              <a:t>4. Le PRIJ </a:t>
            </a:r>
            <a:r>
              <a:rPr lang="fr-FR" sz="1600" b="1" dirty="0" err="1">
                <a:latin typeface="Corbel" panose="020B0503020204020204" pitchFamily="34" charset="0"/>
              </a:rPr>
              <a:t>a-t-il</a:t>
            </a:r>
            <a:r>
              <a:rPr lang="fr-FR" sz="1600" b="1" dirty="0">
                <a:latin typeface="Corbel" panose="020B0503020204020204" pitchFamily="34" charset="0"/>
              </a:rPr>
              <a:t> engendré des impacts positifs en termes d’insertion des jeunes ?</a:t>
            </a:r>
            <a:r>
              <a:rPr lang="fr-FR" sz="1600" dirty="0">
                <a:latin typeface="Corbel" panose="020B0503020204020204" pitchFamily="34" charset="0"/>
              </a:rPr>
              <a:t> </a:t>
            </a:r>
          </a:p>
        </p:txBody>
      </p:sp>
      <p:sp>
        <p:nvSpPr>
          <p:cNvPr id="4" name="Espace réservé du numéro de diapositive 3">
            <a:extLst>
              <a:ext uri="{FF2B5EF4-FFF2-40B4-BE49-F238E27FC236}">
                <a16:creationId xmlns:a16="http://schemas.microsoft.com/office/drawing/2014/main" id="{6912045C-9E02-D94F-B630-1F7003ECC036}"/>
              </a:ext>
            </a:extLst>
          </p:cNvPr>
          <p:cNvSpPr>
            <a:spLocks noGrp="1"/>
          </p:cNvSpPr>
          <p:nvPr>
            <p:ph type="sldNum" sz="quarter" idx="12"/>
          </p:nvPr>
        </p:nvSpPr>
        <p:spPr/>
        <p:txBody>
          <a:bodyPr/>
          <a:lstStyle/>
          <a:p>
            <a:fld id="{5A4AFE11-AC6B-C646-919E-69ED9A449719}" type="slidenum">
              <a:rPr lang="fr-FR" smtClean="0"/>
              <a:pPr/>
              <a:t>2</a:t>
            </a:fld>
            <a:endParaRPr lang="fr-FR" dirty="0"/>
          </a:p>
        </p:txBody>
      </p:sp>
    </p:spTree>
    <p:extLst>
      <p:ext uri="{BB962C8B-B14F-4D97-AF65-F5344CB8AC3E}">
        <p14:creationId xmlns:p14="http://schemas.microsoft.com/office/powerpoint/2010/main" val="1424401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736532" y="4080786"/>
            <a:ext cx="8061373" cy="841487"/>
          </a:xfrm>
          <a:prstGeom prst="round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ZoneTexte 1"/>
          <p:cNvSpPr txBox="1"/>
          <p:nvPr/>
        </p:nvSpPr>
        <p:spPr>
          <a:xfrm>
            <a:off x="704850" y="1710411"/>
            <a:ext cx="7825316" cy="3046988"/>
          </a:xfrm>
          <a:prstGeom prst="rect">
            <a:avLst/>
          </a:prstGeom>
          <a:noFill/>
        </p:spPr>
        <p:txBody>
          <a:bodyPr wrap="square" rtlCol="0">
            <a:spAutoFit/>
          </a:bodyPr>
          <a:lstStyle/>
          <a:p>
            <a:pPr algn="ctr"/>
            <a:r>
              <a:rPr lang="fr-FR" sz="2400" dirty="0">
                <a:solidFill>
                  <a:schemeClr val="bg1">
                    <a:lumMod val="85000"/>
                  </a:schemeClr>
                </a:solidFill>
                <a:latin typeface="Corbel"/>
              </a:rPr>
              <a:t>Etat d’avancement de la mise en œuvre du PRIJ</a:t>
            </a: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L’accompagnement : pratiques des référents et mobilisation des dispositifs</a:t>
            </a: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Des jeunes aux profils et aux besoins divers</a:t>
            </a:r>
          </a:p>
          <a:p>
            <a:pPr algn="ctr"/>
            <a:endParaRPr lang="fr-FR" sz="2400" dirty="0">
              <a:solidFill>
                <a:schemeClr val="bg1">
                  <a:lumMod val="85000"/>
                </a:schemeClr>
              </a:solidFill>
              <a:latin typeface="Corbel"/>
            </a:endParaRPr>
          </a:p>
          <a:p>
            <a:pPr algn="ctr"/>
            <a:r>
              <a:rPr lang="fr-FR" sz="2400" b="1" dirty="0">
                <a:solidFill>
                  <a:schemeClr val="bg1"/>
                </a:solidFill>
                <a:latin typeface="Corbel"/>
              </a:rPr>
              <a:t>Conclusions et recommandations </a:t>
            </a:r>
          </a:p>
        </p:txBody>
      </p:sp>
    </p:spTree>
    <p:extLst>
      <p:ext uri="{BB962C8B-B14F-4D97-AF65-F5344CB8AC3E}">
        <p14:creationId xmlns:p14="http://schemas.microsoft.com/office/powerpoint/2010/main" val="2393769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7226EC-49B1-7147-91E5-19C08B8A6DE5}"/>
              </a:ext>
            </a:extLst>
          </p:cNvPr>
          <p:cNvSpPr>
            <a:spLocks noGrp="1"/>
          </p:cNvSpPr>
          <p:nvPr>
            <p:ph type="title"/>
          </p:nvPr>
        </p:nvSpPr>
        <p:spPr/>
        <p:txBody>
          <a:bodyPr/>
          <a:lstStyle/>
          <a:p>
            <a:r>
              <a:rPr lang="fr-FR" dirty="0"/>
              <a:t>Synthèse (1)</a:t>
            </a:r>
          </a:p>
        </p:txBody>
      </p:sp>
      <p:sp>
        <p:nvSpPr>
          <p:cNvPr id="3" name="Espace réservé du contenu 2">
            <a:extLst>
              <a:ext uri="{FF2B5EF4-FFF2-40B4-BE49-F238E27FC236}">
                <a16:creationId xmlns:a16="http://schemas.microsoft.com/office/drawing/2014/main" id="{1AB163C5-7B68-DD49-B108-D6E8BC7CB4E7}"/>
              </a:ext>
            </a:extLst>
          </p:cNvPr>
          <p:cNvSpPr>
            <a:spLocks noGrp="1"/>
          </p:cNvSpPr>
          <p:nvPr>
            <p:ph idx="1"/>
          </p:nvPr>
        </p:nvSpPr>
        <p:spPr>
          <a:xfrm>
            <a:off x="231684" y="1327355"/>
            <a:ext cx="8623784" cy="4962184"/>
          </a:xfrm>
        </p:spPr>
        <p:txBody>
          <a:bodyPr>
            <a:normAutofit/>
          </a:bodyPr>
          <a:lstStyle/>
          <a:p>
            <a:pPr algn="just"/>
            <a:r>
              <a:rPr lang="fr-FR" sz="1800" b="1" dirty="0"/>
              <a:t>Ce troisième rapport renforce certains des constats établis dans les rapports évaluatifs précédents</a:t>
            </a:r>
            <a:r>
              <a:rPr lang="fr-FR" sz="1800" dirty="0"/>
              <a:t> : </a:t>
            </a:r>
          </a:p>
          <a:p>
            <a:pPr lvl="1" algn="just"/>
            <a:r>
              <a:rPr lang="fr-FR" sz="1600" dirty="0"/>
              <a:t>La diversité des modalités de conduite, de pilotage et de gouvernance du Plan se confirme ; </a:t>
            </a:r>
          </a:p>
          <a:p>
            <a:pPr lvl="1" algn="just"/>
            <a:r>
              <a:rPr lang="fr-FR" sz="1600" dirty="0"/>
              <a:t>L’implication inégale des acteurs du PRIJ et des partenaires du Plan est toujours d’actualité, avec des consignes Régionales diversement appliquées sur les territoires ; </a:t>
            </a:r>
          </a:p>
          <a:p>
            <a:pPr lvl="1" algn="just"/>
            <a:r>
              <a:rPr lang="fr-FR" sz="1600" dirty="0"/>
              <a:t>Les multiples positionnements et niveau de compétences des </a:t>
            </a:r>
            <a:r>
              <a:rPr lang="fr-FR" sz="1600" dirty="0" err="1"/>
              <a:t>référent.e.s</a:t>
            </a:r>
            <a:r>
              <a:rPr lang="fr-FR" sz="1600" dirty="0"/>
              <a:t> de parcours s’affirment ; </a:t>
            </a:r>
          </a:p>
          <a:p>
            <a:pPr lvl="1" algn="just"/>
            <a:r>
              <a:rPr lang="fr-FR" sz="1600" dirty="0"/>
              <a:t>De multiples dispositifs sont mobilisables par les acteurs locaux qui accompagnent les jeunes, faisant prévaloir deux enjeux importants : la bonne connaissance de ces actions et des partenaires du territoire par les </a:t>
            </a:r>
            <a:r>
              <a:rPr lang="fr-FR" sz="1600" dirty="0" err="1"/>
              <a:t>référent.e.s</a:t>
            </a:r>
            <a:r>
              <a:rPr lang="fr-FR" sz="1600" dirty="0"/>
              <a:t> de parcours d’une part, la bonne orientation des jeunes en fonction de leurs besoins et non pas des contraintes pour les structures de « remplir » leurs files actives ;</a:t>
            </a:r>
          </a:p>
          <a:p>
            <a:pPr lvl="1" algn="just"/>
            <a:r>
              <a:rPr lang="fr-FR" sz="1600" dirty="0"/>
              <a:t>La diversité des profils (histoires familiales, rapports aux institutions, niveaux de décrochage) et des besoins des jeunes s’illustre par les différents profils de jeunes établis dans la troisième partie de ce rapport (</a:t>
            </a:r>
            <a:r>
              <a:rPr lang="fr-FR" sz="1600" dirty="0" err="1"/>
              <a:t>exclu.e.s</a:t>
            </a:r>
            <a:r>
              <a:rPr lang="fr-FR" sz="1600" dirty="0"/>
              <a:t> ; </a:t>
            </a:r>
            <a:r>
              <a:rPr lang="fr-FR" sz="1600" dirty="0" err="1"/>
              <a:t>démotivé.e.s</a:t>
            </a:r>
            <a:r>
              <a:rPr lang="fr-FR" sz="1600" dirty="0"/>
              <a:t> ; </a:t>
            </a:r>
            <a:r>
              <a:rPr lang="fr-FR" sz="1600" dirty="0" err="1"/>
              <a:t>empêché.e.s</a:t>
            </a:r>
            <a:r>
              <a:rPr lang="fr-FR" sz="1600" dirty="0"/>
              <a:t> et </a:t>
            </a:r>
            <a:r>
              <a:rPr lang="fr-FR" sz="1600" dirty="0" err="1"/>
              <a:t>freiné.e.s</a:t>
            </a:r>
            <a:r>
              <a:rPr lang="fr-FR" sz="1600" dirty="0"/>
              <a:t>).  </a:t>
            </a:r>
          </a:p>
          <a:p>
            <a:pPr algn="just"/>
            <a:endParaRPr lang="fr-FR" sz="1800" dirty="0"/>
          </a:p>
          <a:p>
            <a:pPr algn="just"/>
            <a:endParaRPr lang="fr-FR" sz="1800" dirty="0"/>
          </a:p>
        </p:txBody>
      </p:sp>
    </p:spTree>
    <p:extLst>
      <p:ext uri="{BB962C8B-B14F-4D97-AF65-F5344CB8AC3E}">
        <p14:creationId xmlns:p14="http://schemas.microsoft.com/office/powerpoint/2010/main" val="134609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7226EC-49B1-7147-91E5-19C08B8A6DE5}"/>
              </a:ext>
            </a:extLst>
          </p:cNvPr>
          <p:cNvSpPr>
            <a:spLocks noGrp="1"/>
          </p:cNvSpPr>
          <p:nvPr>
            <p:ph type="title"/>
          </p:nvPr>
        </p:nvSpPr>
        <p:spPr/>
        <p:txBody>
          <a:bodyPr/>
          <a:lstStyle/>
          <a:p>
            <a:r>
              <a:rPr lang="fr-FR" dirty="0"/>
              <a:t>Synthèse (2)</a:t>
            </a:r>
          </a:p>
        </p:txBody>
      </p:sp>
      <p:sp>
        <p:nvSpPr>
          <p:cNvPr id="3" name="Espace réservé du contenu 2">
            <a:extLst>
              <a:ext uri="{FF2B5EF4-FFF2-40B4-BE49-F238E27FC236}">
                <a16:creationId xmlns:a16="http://schemas.microsoft.com/office/drawing/2014/main" id="{1AB163C5-7B68-DD49-B108-D6E8BC7CB4E7}"/>
              </a:ext>
            </a:extLst>
          </p:cNvPr>
          <p:cNvSpPr>
            <a:spLocks noGrp="1"/>
          </p:cNvSpPr>
          <p:nvPr>
            <p:ph idx="1"/>
          </p:nvPr>
        </p:nvSpPr>
        <p:spPr/>
        <p:txBody>
          <a:bodyPr>
            <a:normAutofit fontScale="85000" lnSpcReduction="10000"/>
          </a:bodyPr>
          <a:lstStyle/>
          <a:p>
            <a:pPr algn="just"/>
            <a:endParaRPr lang="fr-FR" dirty="0"/>
          </a:p>
          <a:p>
            <a:pPr algn="just"/>
            <a:r>
              <a:rPr lang="fr-FR" b="1" dirty="0"/>
              <a:t>Mais ce rapport montre aussi des changements dans la réalisation du PRIJ</a:t>
            </a:r>
            <a:r>
              <a:rPr lang="fr-FR" dirty="0"/>
              <a:t> </a:t>
            </a:r>
            <a:r>
              <a:rPr lang="fr-FR" b="1" dirty="0"/>
              <a:t>qui est en constante évolution </a:t>
            </a:r>
            <a:r>
              <a:rPr lang="fr-FR" dirty="0"/>
              <a:t>: </a:t>
            </a:r>
          </a:p>
          <a:p>
            <a:pPr lvl="1" algn="just"/>
            <a:r>
              <a:rPr lang="fr-FR" dirty="0"/>
              <a:t>Une mise en adéquation des formes de pilotage du Plan dans les Départements avec une gouvernance à trois niveaux de pilotage et de suivi opérationnel (régional ; départemental et de GO) qui s’affirme, et ce dans tous les Départements, dont la Seine-Saint-Denis au mode de faire jusqu’alors spécifique ;  </a:t>
            </a:r>
          </a:p>
          <a:p>
            <a:pPr lvl="1" algn="just"/>
            <a:r>
              <a:rPr lang="fr-FR" dirty="0"/>
              <a:t>Une articulation du PRIJ avec les dispositifs et Plans connexes qui se renforce, et pourrait être rendue encore plus lisible, en particulier le PIC qui a donné l’impulsion au PRIJ mais peut être localement vu comme un Plan concurrent ; </a:t>
            </a:r>
          </a:p>
          <a:p>
            <a:pPr lvl="1" algn="just"/>
            <a:r>
              <a:rPr lang="fr-FR" dirty="0"/>
              <a:t>Un recrutement de nouveaux référents de parcours très positivement évalué et devant donner une nouvelle dimension au Plan, avec un point de vigilance fort en matière de formation, d’accompagnement et de reconnaissance professionnelle des </a:t>
            </a:r>
            <a:r>
              <a:rPr lang="fr-FR" dirty="0" err="1"/>
              <a:t>référent.e.s</a:t>
            </a:r>
            <a:r>
              <a:rPr lang="fr-FR" dirty="0"/>
              <a:t> de parcours  ;</a:t>
            </a:r>
          </a:p>
          <a:p>
            <a:pPr lvl="1" algn="just"/>
            <a:r>
              <a:rPr lang="fr-FR" dirty="0"/>
              <a:t>Des inégalités d’implication des acteurs du PRIJ et des partenaires qui évoluent positivement dans la majorité des quartiers, mais qui témoignent de fragilités durables dans d’autres ;</a:t>
            </a:r>
          </a:p>
          <a:p>
            <a:pPr algn="just"/>
            <a:endParaRPr lang="fr-FR" dirty="0"/>
          </a:p>
          <a:p>
            <a:pPr algn="just"/>
            <a:r>
              <a:rPr lang="fr-FR" dirty="0"/>
              <a:t>Les premiers mois du Plan ont principalement été une période d’appropriation et de mise en place des partenariats et des recrutements nécessaires.  Une nouvelle période semble s’ouvrir : les bases ont été consolidées et doivent continuer de l’être. Le PRIJ doit maintenant prendre une nouvelle dimension, affirmant ses acquis et les préservant, tout en continuant d’adapter sa forme et ses pratiques au bénéfice des jeunes des quartiers prioritaires de la politique de la ville. </a:t>
            </a:r>
          </a:p>
          <a:p>
            <a:pPr algn="just"/>
            <a:endParaRPr lang="fr-FR" dirty="0"/>
          </a:p>
        </p:txBody>
      </p:sp>
    </p:spTree>
    <p:extLst>
      <p:ext uri="{BB962C8B-B14F-4D97-AF65-F5344CB8AC3E}">
        <p14:creationId xmlns:p14="http://schemas.microsoft.com/office/powerpoint/2010/main" val="1765530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6C0ED-20C2-7641-ABDA-F25D432DD1D3}"/>
              </a:ext>
            </a:extLst>
          </p:cNvPr>
          <p:cNvSpPr>
            <a:spLocks noGrp="1"/>
          </p:cNvSpPr>
          <p:nvPr>
            <p:ph type="title"/>
          </p:nvPr>
        </p:nvSpPr>
        <p:spPr/>
        <p:txBody>
          <a:bodyPr/>
          <a:lstStyle/>
          <a:p>
            <a:r>
              <a:rPr lang="fr-FR" dirty="0"/>
              <a:t>10 préconisations pour la suite du PRIJ</a:t>
            </a:r>
          </a:p>
        </p:txBody>
      </p:sp>
      <p:sp>
        <p:nvSpPr>
          <p:cNvPr id="3" name="Espace réservé du contenu 2">
            <a:extLst>
              <a:ext uri="{FF2B5EF4-FFF2-40B4-BE49-F238E27FC236}">
                <a16:creationId xmlns:a16="http://schemas.microsoft.com/office/drawing/2014/main" id="{5A69A08C-98A3-1147-9A24-A454DA43150D}"/>
              </a:ext>
            </a:extLst>
          </p:cNvPr>
          <p:cNvSpPr>
            <a:spLocks noGrp="1"/>
          </p:cNvSpPr>
          <p:nvPr>
            <p:ph idx="1"/>
          </p:nvPr>
        </p:nvSpPr>
        <p:spPr>
          <a:xfrm>
            <a:off x="231684" y="914400"/>
            <a:ext cx="8623784" cy="5375139"/>
          </a:xfrm>
        </p:spPr>
        <p:txBody>
          <a:bodyPr>
            <a:normAutofit fontScale="92500" lnSpcReduction="20000"/>
          </a:bodyPr>
          <a:lstStyle/>
          <a:p>
            <a:pPr marL="457200" lvl="0" indent="-457200" algn="just">
              <a:buFont typeface="+mj-lt"/>
              <a:buAutoNum type="arabicPeriod"/>
            </a:pPr>
            <a:r>
              <a:rPr lang="fr-FR" sz="1400" dirty="0"/>
              <a:t>Continuer de faire vivre l’animation régionale du PRIJ (formations ; temps d’échanges de pratiques entre coordonnateur/</a:t>
            </a:r>
            <a:r>
              <a:rPr lang="fr-FR" sz="1400" dirty="0" err="1"/>
              <a:t>trice</a:t>
            </a:r>
            <a:r>
              <a:rPr lang="fr-FR" sz="1400" dirty="0"/>
              <a:t>, </a:t>
            </a:r>
            <a:r>
              <a:rPr lang="fr-FR" sz="1400" dirty="0" err="1"/>
              <a:t>référent.e.s</a:t>
            </a:r>
            <a:r>
              <a:rPr lang="fr-FR" sz="1400" dirty="0"/>
              <a:t>, etc.; temps forts en présence de jeunes) ;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Soutenir les actions et instances de pilotages mis en place au niveau des départements (comités de pilotage départementaux ; échanges entre partenaires et entre </a:t>
            </a:r>
            <a:r>
              <a:rPr lang="fr-FR" sz="1400" dirty="0" err="1"/>
              <a:t>délégué.e.s</a:t>
            </a:r>
            <a:r>
              <a:rPr lang="fr-FR" sz="1400" dirty="0"/>
              <a:t> du Préfet)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Clarifier l’articulation du PRIJ et des plans et dispositifs connexes, en particulier le PIC repérage ;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Harmoniser les outils de suivi du PRIJ et notamment les différents tableaux d’indicateurs en place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Outiller tous les coordonnateurs des GO et mieux soutenir / valoriser l’investissement des </a:t>
            </a:r>
            <a:r>
              <a:rPr lang="fr-FR" sz="1400" dirty="0" err="1"/>
              <a:t>délégué.e.s</a:t>
            </a:r>
            <a:r>
              <a:rPr lang="fr-FR" sz="1400" dirty="0"/>
              <a:t> du préfet et des partenaires du PRIJ ;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Être attentif aux GO travaillant à moyens constants et suivre l’avancement du recrutement des </a:t>
            </a:r>
            <a:r>
              <a:rPr lang="fr-FR" sz="1400" dirty="0" err="1"/>
              <a:t>référent.e.s</a:t>
            </a:r>
            <a:r>
              <a:rPr lang="fr-FR" sz="1400" dirty="0"/>
              <a:t> de parcours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Harmoniser les positionnements, les pratiques et les fiches de poste des </a:t>
            </a:r>
            <a:r>
              <a:rPr lang="fr-FR" sz="1400" dirty="0" err="1"/>
              <a:t>référent.e.s</a:t>
            </a:r>
            <a:r>
              <a:rPr lang="fr-FR" sz="1400" dirty="0"/>
              <a:t> de parcours tout en gardant une souplesse indispensable au Plan et en faisant sa plus-value ;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Continuer le travail sur la levée des freins périphériques à l’emploi et la recherche de solutions concrètes, immédiatement mobilisables, pour les jeunes en privilégiant l’emploi ou les formations rémunérées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Éviter les ruptures de parcours pour les jeunes (jeunes perdus de vue ; laps de temps trop long pour trouver une solution ou un dispositif adapté au jeune ; temps trop longs entre deux dispositifs) ;</a:t>
            </a:r>
          </a:p>
          <a:p>
            <a:pPr marL="457200" lvl="0" indent="-457200" algn="just">
              <a:buFont typeface="+mj-lt"/>
              <a:buAutoNum type="arabicPeriod"/>
            </a:pPr>
            <a:endParaRPr lang="fr-FR" sz="1400" dirty="0"/>
          </a:p>
          <a:p>
            <a:pPr marL="457200" lvl="0" indent="-457200" algn="just">
              <a:buFont typeface="+mj-lt"/>
              <a:buAutoNum type="arabicPeriod"/>
            </a:pPr>
            <a:r>
              <a:rPr lang="fr-FR" sz="1400" dirty="0"/>
              <a:t>Communiquer sur les bonnes pratiques (en termes d’aller vers, de repérage, d’accompagnement pluridisciplinaire et partenarial des jeunes) et les parcours de réussite des jeunes via le PRIJ pour éviter la démobilisation de certains acteurs et partenaires du Plan. </a:t>
            </a:r>
          </a:p>
          <a:p>
            <a:pPr marL="457200" indent="-457200" algn="just">
              <a:buFont typeface="+mj-lt"/>
              <a:buAutoNum type="arabicPeriod"/>
            </a:pPr>
            <a:endParaRPr lang="fr-FR" sz="1400" dirty="0"/>
          </a:p>
        </p:txBody>
      </p:sp>
      <p:sp>
        <p:nvSpPr>
          <p:cNvPr id="4" name="Espace réservé du numéro de diapositive 3">
            <a:extLst>
              <a:ext uri="{FF2B5EF4-FFF2-40B4-BE49-F238E27FC236}">
                <a16:creationId xmlns:a16="http://schemas.microsoft.com/office/drawing/2014/main" id="{4AD952AE-4C09-2140-A481-3672604F34BD}"/>
              </a:ext>
            </a:extLst>
          </p:cNvPr>
          <p:cNvSpPr>
            <a:spLocks noGrp="1"/>
          </p:cNvSpPr>
          <p:nvPr>
            <p:ph type="sldNum" sz="quarter" idx="12"/>
          </p:nvPr>
        </p:nvSpPr>
        <p:spPr/>
        <p:txBody>
          <a:bodyPr/>
          <a:lstStyle/>
          <a:p>
            <a:fld id="{5A4AFE11-AC6B-C646-919E-69ED9A449719}" type="slidenum">
              <a:rPr lang="fr-FR" smtClean="0"/>
              <a:pPr/>
              <a:t>23</a:t>
            </a:fld>
            <a:endParaRPr lang="fr-FR" dirty="0"/>
          </a:p>
        </p:txBody>
      </p:sp>
    </p:spTree>
    <p:extLst>
      <p:ext uri="{BB962C8B-B14F-4D97-AF65-F5344CB8AC3E}">
        <p14:creationId xmlns:p14="http://schemas.microsoft.com/office/powerpoint/2010/main" val="3585206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E93D74-DC4E-9544-A197-3D9CA2595658}"/>
              </a:ext>
            </a:extLst>
          </p:cNvPr>
          <p:cNvSpPr>
            <a:spLocks noGrp="1"/>
          </p:cNvSpPr>
          <p:nvPr>
            <p:ph type="title"/>
          </p:nvPr>
        </p:nvSpPr>
        <p:spPr>
          <a:xfrm>
            <a:off x="176980" y="144849"/>
            <a:ext cx="9144000" cy="454708"/>
          </a:xfrm>
        </p:spPr>
        <p:txBody>
          <a:bodyPr/>
          <a:lstStyle/>
          <a:p>
            <a:pPr algn="just"/>
            <a:r>
              <a:rPr lang="fr-FR" sz="2000" dirty="0"/>
              <a:t>Contribuez à l’évaluation de FORS-Recherche : répondez à notre questionnaire !</a:t>
            </a:r>
          </a:p>
        </p:txBody>
      </p:sp>
      <p:sp>
        <p:nvSpPr>
          <p:cNvPr id="3" name="Espace réservé du contenu 2">
            <a:extLst>
              <a:ext uri="{FF2B5EF4-FFF2-40B4-BE49-F238E27FC236}">
                <a16:creationId xmlns:a16="http://schemas.microsoft.com/office/drawing/2014/main" id="{064D5487-A5B2-D149-ABFB-0C51BD3FEC1C}"/>
              </a:ext>
            </a:extLst>
          </p:cNvPr>
          <p:cNvSpPr>
            <a:spLocks noGrp="1"/>
          </p:cNvSpPr>
          <p:nvPr>
            <p:ph idx="1"/>
          </p:nvPr>
        </p:nvSpPr>
        <p:spPr>
          <a:xfrm>
            <a:off x="231684" y="1165123"/>
            <a:ext cx="8623784" cy="5124416"/>
          </a:xfrm>
        </p:spPr>
        <p:txBody>
          <a:bodyPr>
            <a:normAutofit/>
          </a:bodyPr>
          <a:lstStyle/>
          <a:p>
            <a:pPr algn="just"/>
            <a:r>
              <a:rPr lang="fr-FR" sz="1600" b="1" dirty="0">
                <a:latin typeface="Corbel" panose="020B0503020204020204" pitchFamily="34" charset="0"/>
              </a:rPr>
              <a:t>Questionnaire pour les partenaires du PRIJ </a:t>
            </a:r>
            <a:r>
              <a:rPr lang="fr-FR" sz="1600" dirty="0">
                <a:latin typeface="Corbel" panose="020B0503020204020204" pitchFamily="34" charset="0"/>
              </a:rPr>
              <a:t>: </a:t>
            </a:r>
            <a:r>
              <a:rPr lang="fr-FR" sz="1600" u="sng" dirty="0">
                <a:latin typeface="Corbel" panose="020B0503020204020204" pitchFamily="34" charset="0"/>
              </a:rPr>
              <a:t>pour tous les partenaires</a:t>
            </a:r>
            <a:r>
              <a:rPr lang="fr-FR" sz="1600" dirty="0">
                <a:latin typeface="Corbel" panose="020B0503020204020204" pitchFamily="34" charset="0"/>
              </a:rPr>
              <a:t> membres des groupes opérationnels PRIJ ou associés aux parcours d’accompagnement des jeunes du PRIJ :</a:t>
            </a:r>
          </a:p>
          <a:p>
            <a:pPr lvl="1" algn="just"/>
            <a:r>
              <a:rPr lang="fr-FR" sz="1400" i="1" dirty="0">
                <a:latin typeface="Corbel" panose="020B0503020204020204" pitchFamily="34" charset="0"/>
              </a:rPr>
              <a:t>Lien : </a:t>
            </a:r>
            <a:r>
              <a:rPr lang="fr-FR" sz="1400" i="1" dirty="0">
                <a:latin typeface="Corbel" panose="020B0503020204020204" pitchFamily="34" charset="0"/>
                <a:hlinkClick r:id="rId2"/>
              </a:rPr>
              <a:t>https://www.modalisa9-drop.com/prijparten_5EABA7BFD/PRIJ%20partenaires.html</a:t>
            </a:r>
            <a:endParaRPr lang="fr-FR" sz="1400" dirty="0">
              <a:latin typeface="Corbel" panose="020B0503020204020204" pitchFamily="34" charset="0"/>
            </a:endParaRPr>
          </a:p>
          <a:p>
            <a:pPr algn="just"/>
            <a:endParaRPr lang="fr-FR" sz="1600" dirty="0">
              <a:latin typeface="Corbel" panose="020B0503020204020204" pitchFamily="34" charset="0"/>
            </a:endParaRPr>
          </a:p>
          <a:p>
            <a:pPr algn="just"/>
            <a:r>
              <a:rPr lang="fr-FR" sz="1600" b="1" dirty="0">
                <a:latin typeface="Corbel" panose="020B0503020204020204" pitchFamily="34" charset="0"/>
              </a:rPr>
              <a:t>Questionnaire pour les </a:t>
            </a:r>
            <a:r>
              <a:rPr lang="fr-FR" sz="1600" b="1" dirty="0" err="1">
                <a:latin typeface="Corbel" panose="020B0503020204020204" pitchFamily="34" charset="0"/>
              </a:rPr>
              <a:t>référent.e.s</a:t>
            </a:r>
            <a:r>
              <a:rPr lang="fr-FR" sz="1600" b="1" dirty="0">
                <a:latin typeface="Corbel" panose="020B0503020204020204" pitchFamily="34" charset="0"/>
              </a:rPr>
              <a:t> de parcours </a:t>
            </a:r>
            <a:r>
              <a:rPr lang="fr-FR" sz="1600" dirty="0">
                <a:latin typeface="Corbel" panose="020B0503020204020204" pitchFamily="34" charset="0"/>
              </a:rPr>
              <a:t>: </a:t>
            </a:r>
            <a:r>
              <a:rPr lang="fr-FR" sz="1600" u="sng" dirty="0">
                <a:latin typeface="Corbel" panose="020B0503020204020204" pitchFamily="34" charset="0"/>
              </a:rPr>
              <a:t>pour toutes les personnes qui assurent les fonctions de référent de parcours</a:t>
            </a:r>
            <a:r>
              <a:rPr lang="fr-FR" sz="1600" dirty="0">
                <a:latin typeface="Corbel" panose="020B0503020204020204" pitchFamily="34" charset="0"/>
              </a:rPr>
              <a:t>, qu’elles aient ou non été recrutées spécifiquement dans le cadre du PRIJ et que leur temps de travail soit dédié entièrement ou partiellement à la mise en œuvre du Plan.</a:t>
            </a:r>
          </a:p>
          <a:p>
            <a:pPr lvl="1" algn="just"/>
            <a:r>
              <a:rPr lang="fr-FR" sz="1400" i="1" dirty="0">
                <a:latin typeface="Corbel" panose="020B0503020204020204" pitchFamily="34" charset="0"/>
              </a:rPr>
              <a:t>Lien : </a:t>
            </a:r>
            <a:r>
              <a:rPr lang="fr-FR" sz="1400" i="1" dirty="0">
                <a:latin typeface="Corbel" panose="020B0503020204020204" pitchFamily="34" charset="0"/>
                <a:hlinkClick r:id="rId3"/>
              </a:rPr>
              <a:t>https://www.modalisa9-drop.com/prijrefere_E7E1783A9/PRIJ%20R%C3%A9f%C3%A9rents.html</a:t>
            </a:r>
            <a:endParaRPr lang="fr-FR" sz="1400" dirty="0">
              <a:latin typeface="Corbel" panose="020B0503020204020204" pitchFamily="34" charset="0"/>
            </a:endParaRPr>
          </a:p>
          <a:p>
            <a:pPr algn="just"/>
            <a:endParaRPr lang="fr-FR" sz="1600" dirty="0">
              <a:latin typeface="Corbel" panose="020B0503020204020204" pitchFamily="34" charset="0"/>
            </a:endParaRPr>
          </a:p>
          <a:p>
            <a:pPr algn="just"/>
            <a:r>
              <a:rPr lang="fr-FR" sz="1600" b="1" dirty="0">
                <a:latin typeface="Corbel" panose="020B0503020204020204" pitchFamily="34" charset="0"/>
              </a:rPr>
              <a:t>Questionnaire pour les jeunes inscrits dans le PRIJ </a:t>
            </a:r>
            <a:r>
              <a:rPr lang="fr-FR" sz="1600" dirty="0">
                <a:latin typeface="Corbel" panose="020B0503020204020204" pitchFamily="34" charset="0"/>
              </a:rPr>
              <a:t>: administration via le référent de parcours ou en auto-passation</a:t>
            </a:r>
          </a:p>
          <a:p>
            <a:pPr lvl="1" algn="just"/>
            <a:r>
              <a:rPr lang="fr-FR" sz="1400" i="1" dirty="0">
                <a:latin typeface="Corbel" panose="020B0503020204020204" pitchFamily="34" charset="0"/>
              </a:rPr>
              <a:t>Lien : </a:t>
            </a:r>
            <a:r>
              <a:rPr lang="fr-FR" sz="1400" i="1" dirty="0">
                <a:latin typeface="Corbel" panose="020B0503020204020204" pitchFamily="34" charset="0"/>
                <a:hlinkClick r:id="rId4"/>
              </a:rPr>
              <a:t>https://www.modalisa9-drop.com/prijjeunes_9527057C0/PRIJ%20Jeunes.html</a:t>
            </a:r>
            <a:endParaRPr lang="fr-FR" sz="1400" dirty="0">
              <a:latin typeface="Corbel" panose="020B0503020204020204" pitchFamily="34" charset="0"/>
            </a:endParaRPr>
          </a:p>
          <a:p>
            <a:pPr marL="0" indent="0" algn="just">
              <a:buNone/>
            </a:pPr>
            <a:endParaRPr lang="fr-FR" sz="1600" dirty="0">
              <a:latin typeface="Corbel" panose="020B0503020204020204" pitchFamily="34" charset="0"/>
            </a:endParaRPr>
          </a:p>
          <a:p>
            <a:pPr marL="0" indent="0" algn="just">
              <a:buNone/>
            </a:pPr>
            <a:endParaRPr lang="fr-FR" sz="1600" dirty="0">
              <a:latin typeface="Corbel" panose="020B0503020204020204" pitchFamily="34" charset="0"/>
            </a:endParaRPr>
          </a:p>
          <a:p>
            <a:pPr marL="0" indent="0" algn="ctr">
              <a:buNone/>
            </a:pPr>
            <a:r>
              <a:rPr lang="fr-FR" sz="1600" b="1" dirty="0">
                <a:latin typeface="Corbel" panose="020B0503020204020204" pitchFamily="34" charset="0"/>
              </a:rPr>
              <a:t>Nous tenons à remercier les personnes ayant d’ores et déjà répondu aux questionnaires et du temps que vous pourrez consacrer à notre enquête.</a:t>
            </a:r>
          </a:p>
          <a:p>
            <a:pPr algn="just"/>
            <a:endParaRPr lang="fr-FR" sz="1600" dirty="0">
              <a:latin typeface="Corbel" panose="020B0503020204020204" pitchFamily="34" charset="0"/>
            </a:endParaRPr>
          </a:p>
        </p:txBody>
      </p:sp>
      <p:sp>
        <p:nvSpPr>
          <p:cNvPr id="4" name="Espace réservé du numéro de diapositive 3">
            <a:extLst>
              <a:ext uri="{FF2B5EF4-FFF2-40B4-BE49-F238E27FC236}">
                <a16:creationId xmlns:a16="http://schemas.microsoft.com/office/drawing/2014/main" id="{3A29200E-980C-0F40-99D7-1571A2335E87}"/>
              </a:ext>
            </a:extLst>
          </p:cNvPr>
          <p:cNvSpPr>
            <a:spLocks noGrp="1"/>
          </p:cNvSpPr>
          <p:nvPr>
            <p:ph type="sldNum" sz="quarter" idx="12"/>
          </p:nvPr>
        </p:nvSpPr>
        <p:spPr/>
        <p:txBody>
          <a:bodyPr/>
          <a:lstStyle/>
          <a:p>
            <a:fld id="{5A4AFE11-AC6B-C646-919E-69ED9A449719}" type="slidenum">
              <a:rPr lang="fr-FR" smtClean="0"/>
              <a:pPr/>
              <a:t>24</a:t>
            </a:fld>
            <a:endParaRPr lang="fr-FR" dirty="0"/>
          </a:p>
        </p:txBody>
      </p:sp>
    </p:spTree>
    <p:extLst>
      <p:ext uri="{BB962C8B-B14F-4D97-AF65-F5344CB8AC3E}">
        <p14:creationId xmlns:p14="http://schemas.microsoft.com/office/powerpoint/2010/main" val="2984586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1684" y="85856"/>
            <a:ext cx="8623784" cy="834674"/>
          </a:xfrm>
        </p:spPr>
        <p:txBody>
          <a:bodyPr/>
          <a:lstStyle/>
          <a:p>
            <a:pPr algn="ctr"/>
            <a:r>
              <a:rPr lang="fr-FR" sz="3600" dirty="0"/>
              <a:t>Contacts</a:t>
            </a:r>
          </a:p>
        </p:txBody>
      </p:sp>
      <p:sp>
        <p:nvSpPr>
          <p:cNvPr id="3" name="Espace réservé du contenu 2"/>
          <p:cNvSpPr>
            <a:spLocks noGrp="1"/>
          </p:cNvSpPr>
          <p:nvPr>
            <p:ph idx="1"/>
          </p:nvPr>
        </p:nvSpPr>
        <p:spPr/>
        <p:txBody>
          <a:bodyPr>
            <a:normAutofit/>
          </a:bodyPr>
          <a:lstStyle/>
          <a:p>
            <a:endParaRPr lang="fr-FR" b="1" dirty="0"/>
          </a:p>
          <a:p>
            <a:endParaRPr lang="fr-FR" b="1" dirty="0"/>
          </a:p>
          <a:p>
            <a:pPr marL="0" indent="0">
              <a:buNone/>
            </a:pPr>
            <a:endParaRPr lang="fr-FR" b="1" dirty="0"/>
          </a:p>
          <a:p>
            <a:endParaRPr lang="fr-FR" dirty="0"/>
          </a:p>
          <a:p>
            <a:endParaRPr lang="fr-FR" dirty="0"/>
          </a:p>
          <a:p>
            <a:endParaRPr lang="fr-FR" dirty="0"/>
          </a:p>
          <a:p>
            <a:endParaRPr lang="fr-FR" dirty="0"/>
          </a:p>
          <a:p>
            <a:pPr marL="0" indent="0">
              <a:buNone/>
            </a:pPr>
            <a:endParaRPr lang="fr-FR" dirty="0"/>
          </a:p>
          <a:p>
            <a:endParaRPr lang="fr-FR" dirty="0"/>
          </a:p>
          <a:p>
            <a:endParaRPr lang="fr-FR" dirty="0"/>
          </a:p>
          <a:p>
            <a:endParaRPr lang="fr-FR" dirty="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5A4AFE11-AC6B-C646-919E-69ED9A449719}" type="slidenum">
              <a:rPr lang="fr-FR" smtClean="0">
                <a:solidFill>
                  <a:prstClr val="black">
                    <a:tint val="75000"/>
                  </a:prstClr>
                </a:solidFill>
              </a:rPr>
              <a:pPr/>
              <a:t>25</a:t>
            </a:fld>
            <a:endParaRPr lang="fr-FR" dirty="0">
              <a:solidFill>
                <a:prstClr val="black">
                  <a:tint val="75000"/>
                </a:prstClr>
              </a:solidFill>
            </a:endParaRPr>
          </a:p>
        </p:txBody>
      </p:sp>
      <p:sp>
        <p:nvSpPr>
          <p:cNvPr id="7" name="ZoneTexte 6"/>
          <p:cNvSpPr txBox="1"/>
          <p:nvPr/>
        </p:nvSpPr>
        <p:spPr>
          <a:xfrm>
            <a:off x="3164381" y="1527219"/>
            <a:ext cx="2823379" cy="1569660"/>
          </a:xfrm>
          <a:prstGeom prst="rect">
            <a:avLst/>
          </a:prstGeom>
          <a:noFill/>
        </p:spPr>
        <p:txBody>
          <a:bodyPr wrap="square" rtlCol="0">
            <a:spAutoFit/>
          </a:bodyPr>
          <a:lstStyle/>
          <a:p>
            <a:pPr algn="ctr"/>
            <a:r>
              <a:rPr lang="fr-FR" sz="1600" b="1" dirty="0">
                <a:latin typeface="Corbel"/>
                <a:cs typeface="Corbel"/>
              </a:rPr>
              <a:t>Juliette BARONNET </a:t>
            </a:r>
          </a:p>
          <a:p>
            <a:pPr algn="ctr"/>
            <a:r>
              <a:rPr lang="fr-FR" sz="1600" dirty="0">
                <a:latin typeface="Corbel"/>
                <a:cs typeface="Corbel"/>
              </a:rPr>
              <a:t>Directrice d’études</a:t>
            </a:r>
          </a:p>
          <a:p>
            <a:pPr algn="ctr"/>
            <a:endParaRPr lang="fr-FR" sz="1600" dirty="0">
              <a:latin typeface="Corbel"/>
              <a:cs typeface="Corbel"/>
            </a:endParaRPr>
          </a:p>
          <a:p>
            <a:pPr algn="ctr"/>
            <a:r>
              <a:rPr lang="fr-FR" sz="1600" dirty="0">
                <a:latin typeface="Corbel"/>
                <a:cs typeface="Corbel"/>
              </a:rPr>
              <a:t>01 48 24 79 08</a:t>
            </a:r>
          </a:p>
          <a:p>
            <a:pPr algn="ctr"/>
            <a:r>
              <a:rPr lang="fr-FR" sz="1600" dirty="0">
                <a:latin typeface="Corbel"/>
                <a:cs typeface="Corbel"/>
                <a:hlinkClick r:id="rId2"/>
              </a:rPr>
              <a:t>juliette.baronnet@fors-rs.com</a:t>
            </a:r>
            <a:r>
              <a:rPr lang="fr-FR" sz="1600" dirty="0">
                <a:latin typeface="Corbel"/>
                <a:cs typeface="Corbel"/>
              </a:rPr>
              <a:t> </a:t>
            </a:r>
          </a:p>
          <a:p>
            <a:pPr algn="ctr"/>
            <a:endParaRPr lang="fr-FR" sz="1600" dirty="0">
              <a:latin typeface="Corbel"/>
              <a:cs typeface="Corbel"/>
            </a:endParaRPr>
          </a:p>
        </p:txBody>
      </p:sp>
      <p:sp>
        <p:nvSpPr>
          <p:cNvPr id="10" name="ZoneTexte 9"/>
          <p:cNvSpPr txBox="1"/>
          <p:nvPr/>
        </p:nvSpPr>
        <p:spPr>
          <a:xfrm>
            <a:off x="5884608" y="3578889"/>
            <a:ext cx="3170904" cy="1169551"/>
          </a:xfrm>
          <a:prstGeom prst="rect">
            <a:avLst/>
          </a:prstGeom>
          <a:noFill/>
        </p:spPr>
        <p:txBody>
          <a:bodyPr wrap="square" rtlCol="0">
            <a:spAutoFit/>
          </a:bodyPr>
          <a:lstStyle/>
          <a:p>
            <a:pPr algn="ctr"/>
            <a:r>
              <a:rPr lang="fr-FR" sz="1400" b="1" dirty="0">
                <a:latin typeface="Corbel"/>
                <a:cs typeface="Corbel"/>
              </a:rPr>
              <a:t>Tiphaine VANLEMMENS</a:t>
            </a:r>
          </a:p>
          <a:p>
            <a:pPr algn="ctr"/>
            <a:r>
              <a:rPr lang="fr-FR" sz="1400" dirty="0">
                <a:latin typeface="Corbel"/>
                <a:cs typeface="Corbel"/>
              </a:rPr>
              <a:t>Chargée d’études</a:t>
            </a:r>
          </a:p>
          <a:p>
            <a:pPr algn="ctr"/>
            <a:endParaRPr lang="fr-FR" sz="1400" dirty="0">
              <a:latin typeface="Corbel"/>
              <a:cs typeface="Corbel"/>
            </a:endParaRPr>
          </a:p>
          <a:p>
            <a:pPr algn="ctr"/>
            <a:r>
              <a:rPr lang="fr-FR" sz="1400" dirty="0">
                <a:latin typeface="Corbel"/>
                <a:cs typeface="Corbel"/>
              </a:rPr>
              <a:t>01 48 24 79 13</a:t>
            </a:r>
            <a:endParaRPr lang="fr-FR" sz="1400" dirty="0">
              <a:solidFill>
                <a:srgbClr val="FF0000"/>
              </a:solidFill>
              <a:latin typeface="Corbel"/>
              <a:cs typeface="Corbel"/>
            </a:endParaRPr>
          </a:p>
          <a:p>
            <a:pPr algn="ctr"/>
            <a:r>
              <a:rPr lang="fr-FR" sz="1400" dirty="0">
                <a:latin typeface="Corbel"/>
                <a:cs typeface="Corbel"/>
                <a:hlinkClick r:id="rId3"/>
              </a:rPr>
              <a:t>tiphaine.vanlemmens@fors-rs.com</a:t>
            </a:r>
            <a:r>
              <a:rPr lang="fr-FR" sz="1400" dirty="0">
                <a:latin typeface="Corbel"/>
                <a:cs typeface="Corbel"/>
              </a:rPr>
              <a:t> </a:t>
            </a:r>
          </a:p>
        </p:txBody>
      </p:sp>
      <p:sp>
        <p:nvSpPr>
          <p:cNvPr id="11" name="ZoneTexte 10"/>
          <p:cNvSpPr txBox="1"/>
          <p:nvPr/>
        </p:nvSpPr>
        <p:spPr>
          <a:xfrm>
            <a:off x="3201569" y="3578889"/>
            <a:ext cx="2812081" cy="1384995"/>
          </a:xfrm>
          <a:prstGeom prst="rect">
            <a:avLst/>
          </a:prstGeom>
          <a:noFill/>
        </p:spPr>
        <p:txBody>
          <a:bodyPr wrap="square" rtlCol="0">
            <a:spAutoFit/>
          </a:bodyPr>
          <a:lstStyle/>
          <a:p>
            <a:pPr algn="ctr"/>
            <a:r>
              <a:rPr lang="fr-FR" sz="1400" b="1" dirty="0">
                <a:latin typeface="Corbel"/>
                <a:cs typeface="Corbel"/>
              </a:rPr>
              <a:t>Justine LEHRMANN </a:t>
            </a:r>
          </a:p>
          <a:p>
            <a:pPr algn="ctr"/>
            <a:r>
              <a:rPr lang="fr-FR" sz="1400" dirty="0">
                <a:latin typeface="Corbel"/>
                <a:cs typeface="Corbel"/>
              </a:rPr>
              <a:t>Chargée d’études</a:t>
            </a:r>
          </a:p>
          <a:p>
            <a:pPr algn="ctr"/>
            <a:endParaRPr lang="fr-FR" sz="1400" dirty="0">
              <a:latin typeface="Corbel"/>
              <a:cs typeface="Corbel"/>
            </a:endParaRPr>
          </a:p>
          <a:p>
            <a:pPr algn="ctr"/>
            <a:r>
              <a:rPr lang="fr-FR" sz="1400" dirty="0">
                <a:latin typeface="Corbel"/>
                <a:cs typeface="Corbel"/>
              </a:rPr>
              <a:t>01 48 24 79 14</a:t>
            </a:r>
          </a:p>
          <a:p>
            <a:pPr algn="ctr"/>
            <a:r>
              <a:rPr lang="fr-FR" sz="1400" dirty="0">
                <a:latin typeface="Corbel"/>
                <a:cs typeface="Corbel"/>
                <a:hlinkClick r:id="rId4"/>
              </a:rPr>
              <a:t>justine.lehrmann@fors-rs.com</a:t>
            </a:r>
            <a:endParaRPr lang="fr-FR" sz="1400" dirty="0">
              <a:latin typeface="Corbel"/>
              <a:cs typeface="Corbel"/>
            </a:endParaRPr>
          </a:p>
          <a:p>
            <a:pPr algn="ctr"/>
            <a:endParaRPr lang="fr-FR" sz="1400" dirty="0">
              <a:latin typeface="Corbel"/>
              <a:cs typeface="Corbel"/>
            </a:endParaRPr>
          </a:p>
        </p:txBody>
      </p:sp>
      <p:sp>
        <p:nvSpPr>
          <p:cNvPr id="9" name="ZoneTexte 8"/>
          <p:cNvSpPr txBox="1"/>
          <p:nvPr/>
        </p:nvSpPr>
        <p:spPr>
          <a:xfrm>
            <a:off x="591236" y="3578889"/>
            <a:ext cx="2520673" cy="1169551"/>
          </a:xfrm>
          <a:prstGeom prst="rect">
            <a:avLst/>
          </a:prstGeom>
          <a:noFill/>
        </p:spPr>
        <p:txBody>
          <a:bodyPr wrap="square" rtlCol="0">
            <a:spAutoFit/>
          </a:bodyPr>
          <a:lstStyle/>
          <a:p>
            <a:pPr algn="ctr"/>
            <a:r>
              <a:rPr lang="fr-FR" sz="1400" b="1" dirty="0">
                <a:latin typeface="Corbel"/>
                <a:cs typeface="Corbel"/>
              </a:rPr>
              <a:t>Clément BOISSEUIL</a:t>
            </a:r>
          </a:p>
          <a:p>
            <a:pPr algn="ctr"/>
            <a:r>
              <a:rPr lang="fr-FR" sz="1400" dirty="0">
                <a:latin typeface="Corbel"/>
                <a:cs typeface="Corbel"/>
              </a:rPr>
              <a:t>Chargé d’études</a:t>
            </a:r>
          </a:p>
          <a:p>
            <a:pPr algn="ctr"/>
            <a:endParaRPr lang="fr-FR" sz="1400" dirty="0">
              <a:latin typeface="Corbel"/>
              <a:cs typeface="Corbel"/>
            </a:endParaRPr>
          </a:p>
          <a:p>
            <a:pPr algn="ctr"/>
            <a:r>
              <a:rPr lang="fr-FR" sz="1400" dirty="0">
                <a:latin typeface="Corbel"/>
                <a:cs typeface="Corbel"/>
              </a:rPr>
              <a:t>01 48 24 79 04</a:t>
            </a:r>
            <a:endParaRPr lang="fr-FR" sz="1400" dirty="0">
              <a:solidFill>
                <a:srgbClr val="FF0000"/>
              </a:solidFill>
              <a:latin typeface="Corbel"/>
              <a:cs typeface="Corbel"/>
            </a:endParaRPr>
          </a:p>
          <a:p>
            <a:pPr algn="ctr"/>
            <a:r>
              <a:rPr lang="fr-FR" sz="1400" dirty="0">
                <a:latin typeface="Corbel"/>
                <a:cs typeface="Corbel"/>
                <a:hlinkClick r:id="rId3"/>
              </a:rPr>
              <a:t>clement.boisseuil@fors-rs.com</a:t>
            </a:r>
            <a:r>
              <a:rPr lang="fr-FR" sz="1400" dirty="0">
                <a:latin typeface="Corbel"/>
                <a:cs typeface="Corbel"/>
              </a:rPr>
              <a:t> </a:t>
            </a:r>
          </a:p>
        </p:txBody>
      </p:sp>
    </p:spTree>
    <p:extLst>
      <p:ext uri="{BB962C8B-B14F-4D97-AF65-F5344CB8AC3E}">
        <p14:creationId xmlns:p14="http://schemas.microsoft.com/office/powerpoint/2010/main" val="118385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DFBAE9-4F6E-BD40-A0FF-06336C3A4076}"/>
              </a:ext>
            </a:extLst>
          </p:cNvPr>
          <p:cNvSpPr>
            <a:spLocks noGrp="1"/>
          </p:cNvSpPr>
          <p:nvPr>
            <p:ph type="title"/>
          </p:nvPr>
        </p:nvSpPr>
        <p:spPr/>
        <p:txBody>
          <a:bodyPr/>
          <a:lstStyle/>
          <a:p>
            <a:r>
              <a:rPr lang="fr-FR" sz="2000" dirty="0"/>
              <a:t>Méthodologie déployée entre septembre 2019 et mars 2020</a:t>
            </a:r>
          </a:p>
        </p:txBody>
      </p:sp>
      <p:sp>
        <p:nvSpPr>
          <p:cNvPr id="3" name="Espace réservé du contenu 2">
            <a:extLst>
              <a:ext uri="{FF2B5EF4-FFF2-40B4-BE49-F238E27FC236}">
                <a16:creationId xmlns:a16="http://schemas.microsoft.com/office/drawing/2014/main" id="{EFFA5E08-A290-2A4D-8090-18FB0BDDDA15}"/>
              </a:ext>
            </a:extLst>
          </p:cNvPr>
          <p:cNvSpPr>
            <a:spLocks noGrp="1"/>
          </p:cNvSpPr>
          <p:nvPr>
            <p:ph idx="1"/>
          </p:nvPr>
        </p:nvSpPr>
        <p:spPr>
          <a:xfrm>
            <a:off x="231684" y="768331"/>
            <a:ext cx="8623784" cy="5514482"/>
          </a:xfrm>
        </p:spPr>
        <p:txBody>
          <a:bodyPr>
            <a:noAutofit/>
          </a:bodyPr>
          <a:lstStyle/>
          <a:p>
            <a:pPr algn="just"/>
            <a:r>
              <a:rPr lang="fr-FR" sz="1400" b="1" dirty="0">
                <a:solidFill>
                  <a:schemeClr val="accent5"/>
                </a:solidFill>
                <a:latin typeface="Corbel" panose="020B0503020204020204" pitchFamily="34" charset="0"/>
              </a:rPr>
              <a:t>Entretiens semi-directifs et observations dans 8 GO :</a:t>
            </a:r>
            <a:endParaRPr lang="fr-FR" sz="1400" i="1" dirty="0">
              <a:solidFill>
                <a:srgbClr val="000000"/>
              </a:solidFill>
              <a:latin typeface="Corbel" panose="020B0503020204020204" pitchFamily="34" charset="0"/>
            </a:endParaRPr>
          </a:p>
          <a:p>
            <a:pPr lvl="1" algn="just">
              <a:spcAft>
                <a:spcPts val="600"/>
              </a:spcAft>
            </a:pPr>
            <a:r>
              <a:rPr lang="fr-FR" sz="1200" b="1" dirty="0">
                <a:latin typeface="Corbel" panose="020B0503020204020204" pitchFamily="34" charset="0"/>
              </a:rPr>
              <a:t>Observation d’une ou deux séances des GO (un par département) : </a:t>
            </a:r>
            <a:r>
              <a:rPr lang="fr-FR" sz="1200" dirty="0">
                <a:latin typeface="Corbel" panose="020B0503020204020204" pitchFamily="34" charset="0"/>
              </a:rPr>
              <a:t>Paris 19</a:t>
            </a:r>
            <a:r>
              <a:rPr lang="fr-FR" sz="1200" baseline="30000" dirty="0">
                <a:latin typeface="Corbel" panose="020B0503020204020204" pitchFamily="34" charset="0"/>
              </a:rPr>
              <a:t>e </a:t>
            </a:r>
            <a:r>
              <a:rPr lang="fr-FR" sz="1200" dirty="0">
                <a:latin typeface="Corbel" panose="020B0503020204020204" pitchFamily="34" charset="0"/>
              </a:rPr>
              <a:t>(75), Melun (77), Trappes-La Verrière (78), Evry-Courcouronnes (91), Nanterre (92), Plaine-Commune (93), Fontenay-sous-Bois (94), Villiers-le-Bel (95). </a:t>
            </a:r>
            <a:endParaRPr lang="fr-FR" sz="1200" b="1" dirty="0">
              <a:solidFill>
                <a:srgbClr val="000000"/>
              </a:solidFill>
              <a:latin typeface="Corbel" panose="020B0503020204020204" pitchFamily="34" charset="0"/>
            </a:endParaRPr>
          </a:p>
          <a:p>
            <a:pPr lvl="1" algn="just"/>
            <a:r>
              <a:rPr lang="fr-FR" sz="1200" b="1" dirty="0">
                <a:latin typeface="Corbel" panose="020B0503020204020204" pitchFamily="34" charset="0"/>
              </a:rPr>
              <a:t>Une dizaine entretiens (individuels ou collectifs) avec les pilotes et les membres des 8 groupes opérationnels </a:t>
            </a:r>
            <a:endParaRPr lang="fr-FR" sz="1200" dirty="0">
              <a:latin typeface="Corbel" panose="020B0503020204020204" pitchFamily="34" charset="0"/>
            </a:endParaRPr>
          </a:p>
          <a:p>
            <a:pPr lvl="1" algn="just"/>
            <a:r>
              <a:rPr lang="fr-FR" sz="1200" b="1" dirty="0">
                <a:latin typeface="Corbel" panose="020B0503020204020204" pitchFamily="34" charset="0"/>
              </a:rPr>
              <a:t>Une quinzaine d’entretiens avec des partenaires des groupes opérationnels </a:t>
            </a:r>
            <a:r>
              <a:rPr lang="fr-FR" sz="1200" dirty="0">
                <a:latin typeface="Corbel" panose="020B0503020204020204" pitchFamily="34" charset="0"/>
              </a:rPr>
              <a:t>(Pôle emploi, Espace emploi, Missions locales, Clubs de prévention, PJJ, E2C, BIJ, Services Jeunesse communaux, ASE, Centre d’animation, associations de quartier) ;</a:t>
            </a:r>
          </a:p>
          <a:p>
            <a:pPr lvl="1" algn="just"/>
            <a:r>
              <a:rPr lang="fr-FR" sz="1200" b="1" dirty="0">
                <a:latin typeface="Corbel" panose="020B0503020204020204" pitchFamily="34" charset="0"/>
              </a:rPr>
              <a:t>Une dizaine d’entretiens avec des référents de parcours </a:t>
            </a:r>
            <a:r>
              <a:rPr lang="fr-FR" sz="1200" dirty="0">
                <a:latin typeface="Corbel" panose="020B0503020204020204" pitchFamily="34" charset="0"/>
              </a:rPr>
              <a:t>recrutés à l’occasion du PRIJ</a:t>
            </a:r>
          </a:p>
          <a:p>
            <a:pPr algn="just"/>
            <a:endParaRPr lang="fr-FR" sz="1400" dirty="0">
              <a:latin typeface="Corbel" panose="020B0503020204020204" pitchFamily="34" charset="0"/>
            </a:endParaRPr>
          </a:p>
          <a:p>
            <a:pPr algn="just"/>
            <a:r>
              <a:rPr lang="fr-FR" sz="1400" b="1" dirty="0">
                <a:solidFill>
                  <a:schemeClr val="accent5"/>
                </a:solidFill>
                <a:latin typeface="Corbel" panose="020B0503020204020204" pitchFamily="34" charset="0"/>
              </a:rPr>
              <a:t>27 entretiens avec les </a:t>
            </a:r>
            <a:r>
              <a:rPr lang="fr-FR" sz="1400" b="1" dirty="0" err="1">
                <a:solidFill>
                  <a:schemeClr val="accent5"/>
                </a:solidFill>
                <a:latin typeface="Corbel" panose="020B0503020204020204" pitchFamily="34" charset="0"/>
              </a:rPr>
              <a:t>Délégué.e.s</a:t>
            </a:r>
            <a:r>
              <a:rPr lang="fr-FR" sz="1400" b="1" dirty="0">
                <a:solidFill>
                  <a:schemeClr val="accent5"/>
                </a:solidFill>
                <a:latin typeface="Corbel" panose="020B0503020204020204" pitchFamily="34" charset="0"/>
              </a:rPr>
              <a:t> du Préfet </a:t>
            </a:r>
            <a:r>
              <a:rPr lang="fr-FR" sz="1400" b="1" dirty="0" err="1">
                <a:solidFill>
                  <a:schemeClr val="accent5"/>
                </a:solidFill>
                <a:latin typeface="Corbel" panose="020B0503020204020204" pitchFamily="34" charset="0"/>
              </a:rPr>
              <a:t>mobilisé.e.s</a:t>
            </a:r>
            <a:r>
              <a:rPr lang="fr-FR" sz="1400" b="1" dirty="0">
                <a:solidFill>
                  <a:schemeClr val="accent5"/>
                </a:solidFill>
                <a:latin typeface="Corbel" panose="020B0503020204020204" pitchFamily="34" charset="0"/>
              </a:rPr>
              <a:t> dans le cadre du PRIJ</a:t>
            </a:r>
          </a:p>
          <a:p>
            <a:pPr algn="just"/>
            <a:endParaRPr lang="fr-FR" sz="1400" b="1" dirty="0">
              <a:solidFill>
                <a:schemeClr val="accent5"/>
              </a:solidFill>
              <a:latin typeface="Corbel" panose="020B0503020204020204" pitchFamily="34" charset="0"/>
            </a:endParaRPr>
          </a:p>
          <a:p>
            <a:pPr algn="just"/>
            <a:r>
              <a:rPr lang="fr-FR" sz="1400" b="1" dirty="0">
                <a:solidFill>
                  <a:schemeClr val="accent5"/>
                </a:solidFill>
                <a:latin typeface="Corbel" panose="020B0503020204020204" pitchFamily="34" charset="0"/>
              </a:rPr>
              <a:t>Trois questionnaires </a:t>
            </a:r>
            <a:r>
              <a:rPr lang="fr-FR" sz="1400" dirty="0">
                <a:latin typeface="Corbel" panose="020B0503020204020204" pitchFamily="34" charset="0"/>
              </a:rPr>
              <a:t>ont été construits et mis en ligne en janvier 2020. Ces questionnaires restent en ligne  jusqu’à la fin de l’année 2020 : </a:t>
            </a:r>
          </a:p>
          <a:p>
            <a:pPr lvl="1" algn="just"/>
            <a:r>
              <a:rPr lang="fr-FR" sz="1200" dirty="0">
                <a:latin typeface="Corbel" panose="020B0503020204020204" pitchFamily="34" charset="0"/>
              </a:rPr>
              <a:t>un </a:t>
            </a:r>
            <a:r>
              <a:rPr lang="fr-FR" sz="1200" b="1" dirty="0">
                <a:latin typeface="Corbel" panose="020B0503020204020204" pitchFamily="34" charset="0"/>
              </a:rPr>
              <a:t>questionnaire à destination des partenaires du PRIJ</a:t>
            </a:r>
            <a:r>
              <a:rPr lang="fr-FR" sz="1200" dirty="0">
                <a:latin typeface="Corbel" panose="020B0503020204020204" pitchFamily="34" charset="0"/>
              </a:rPr>
              <a:t> : 55 répondants au 1</a:t>
            </a:r>
            <a:r>
              <a:rPr lang="fr-FR" sz="1200" baseline="30000" dirty="0">
                <a:latin typeface="Corbel" panose="020B0503020204020204" pitchFamily="34" charset="0"/>
              </a:rPr>
              <a:t>er</a:t>
            </a:r>
            <a:r>
              <a:rPr lang="fr-FR" sz="1200" dirty="0">
                <a:latin typeface="Corbel" panose="020B0503020204020204" pitchFamily="34" charset="0"/>
              </a:rPr>
              <a:t> mars 2020</a:t>
            </a:r>
          </a:p>
          <a:p>
            <a:pPr lvl="1" algn="just"/>
            <a:r>
              <a:rPr lang="fr-FR" sz="1200" dirty="0">
                <a:latin typeface="Corbel" panose="020B0503020204020204" pitchFamily="34" charset="0"/>
              </a:rPr>
              <a:t>un </a:t>
            </a:r>
            <a:r>
              <a:rPr lang="fr-FR" sz="1200" b="1" dirty="0">
                <a:latin typeface="Corbel" panose="020B0503020204020204" pitchFamily="34" charset="0"/>
              </a:rPr>
              <a:t>questionnaire à destination des référents de parcours</a:t>
            </a:r>
            <a:r>
              <a:rPr lang="fr-FR" sz="1200" dirty="0">
                <a:latin typeface="Corbel" panose="020B0503020204020204" pitchFamily="34" charset="0"/>
              </a:rPr>
              <a:t> : 19 répondants au 1</a:t>
            </a:r>
            <a:r>
              <a:rPr lang="fr-FR" sz="1200" baseline="30000" dirty="0">
                <a:latin typeface="Corbel" panose="020B0503020204020204" pitchFamily="34" charset="0"/>
              </a:rPr>
              <a:t>er</a:t>
            </a:r>
            <a:r>
              <a:rPr lang="fr-FR" sz="1200" dirty="0">
                <a:latin typeface="Corbel" panose="020B0503020204020204" pitchFamily="34" charset="0"/>
              </a:rPr>
              <a:t> mars 2020</a:t>
            </a:r>
          </a:p>
          <a:p>
            <a:pPr lvl="1" algn="just"/>
            <a:r>
              <a:rPr lang="fr-FR" sz="1200" dirty="0">
                <a:latin typeface="Corbel" panose="020B0503020204020204" pitchFamily="34" charset="0"/>
              </a:rPr>
              <a:t>un </a:t>
            </a:r>
            <a:r>
              <a:rPr lang="fr-FR" sz="1200" b="1" dirty="0">
                <a:latin typeface="Corbel" panose="020B0503020204020204" pitchFamily="34" charset="0"/>
              </a:rPr>
              <a:t>questionnaire à destination des jeunes inscrits et accompagnés dans le PRIJ</a:t>
            </a:r>
            <a:r>
              <a:rPr lang="fr-FR" sz="1200" dirty="0">
                <a:latin typeface="Corbel" panose="020B0503020204020204" pitchFamily="34" charset="0"/>
              </a:rPr>
              <a:t> : 87 répondants au 1</a:t>
            </a:r>
            <a:r>
              <a:rPr lang="fr-FR" sz="1200" baseline="30000" dirty="0">
                <a:latin typeface="Corbel" panose="020B0503020204020204" pitchFamily="34" charset="0"/>
              </a:rPr>
              <a:t>er</a:t>
            </a:r>
            <a:r>
              <a:rPr lang="fr-FR" sz="1200" dirty="0">
                <a:latin typeface="Corbel" panose="020B0503020204020204" pitchFamily="34" charset="0"/>
              </a:rPr>
              <a:t> mars 2020</a:t>
            </a:r>
          </a:p>
          <a:p>
            <a:pPr marL="457200" lvl="1" indent="0" algn="just">
              <a:buNone/>
            </a:pPr>
            <a:endParaRPr lang="fr-FR" sz="1400" dirty="0">
              <a:solidFill>
                <a:srgbClr val="000000"/>
              </a:solidFill>
              <a:latin typeface="Corbel" panose="020B0503020204020204" pitchFamily="34" charset="0"/>
            </a:endParaRPr>
          </a:p>
          <a:p>
            <a:pPr algn="just"/>
            <a:r>
              <a:rPr lang="fr-FR" sz="1400" b="1" dirty="0">
                <a:solidFill>
                  <a:schemeClr val="accent5"/>
                </a:solidFill>
                <a:latin typeface="Corbel" panose="020B0503020204020204" pitchFamily="34" charset="0"/>
              </a:rPr>
              <a:t>Des rencontres et des entretiens avec des jeunes inscrits dans le PRIJ : </a:t>
            </a:r>
          </a:p>
          <a:p>
            <a:pPr lvl="1" algn="just"/>
            <a:r>
              <a:rPr lang="fr-FR" sz="1200" dirty="0">
                <a:latin typeface="Corbel" panose="020B0503020204020204" pitchFamily="34" charset="0"/>
              </a:rPr>
              <a:t>Administration de questionnaires lors de la journée du 3 décembre 2019 à la Préfecture de Région </a:t>
            </a:r>
          </a:p>
          <a:p>
            <a:pPr lvl="1" algn="just"/>
            <a:r>
              <a:rPr lang="fr-FR" sz="1200" dirty="0">
                <a:latin typeface="Corbel" panose="020B0503020204020204" pitchFamily="34" charset="0"/>
              </a:rPr>
              <a:t>Entretiens approfondis avec 16 jeunes dans le Val-de-Marne, à Paris, en Seine-Saint-Denis, dans les Yvelines et en Essonne</a:t>
            </a:r>
          </a:p>
          <a:p>
            <a:pPr marL="457200" lvl="1" indent="0" algn="just">
              <a:buNone/>
            </a:pPr>
            <a:endParaRPr lang="fr-FR" sz="1400" dirty="0">
              <a:solidFill>
                <a:srgbClr val="000000"/>
              </a:solidFill>
              <a:latin typeface="Corbel" panose="020B0503020204020204" pitchFamily="34" charset="0"/>
            </a:endParaRPr>
          </a:p>
          <a:p>
            <a:pPr algn="just">
              <a:spcAft>
                <a:spcPts val="600"/>
              </a:spcAft>
            </a:pPr>
            <a:r>
              <a:rPr lang="fr-FR" sz="1400" b="1" dirty="0">
                <a:solidFill>
                  <a:schemeClr val="accent5"/>
                </a:solidFill>
                <a:latin typeface="Corbel" panose="020B0503020204020204" pitchFamily="34" charset="0"/>
              </a:rPr>
              <a:t>Deuxième remontée d’indicateurs quantitatifs </a:t>
            </a:r>
            <a:r>
              <a:rPr lang="fr-FR" sz="1400" dirty="0">
                <a:solidFill>
                  <a:srgbClr val="000000"/>
                </a:solidFill>
                <a:latin typeface="Corbel" panose="020B0503020204020204" pitchFamily="34" charset="0"/>
              </a:rPr>
              <a:t>à partir du tableau FORS – mars 2020</a:t>
            </a:r>
          </a:p>
        </p:txBody>
      </p:sp>
      <p:sp>
        <p:nvSpPr>
          <p:cNvPr id="4" name="Espace réservé du numéro de diapositive 3">
            <a:extLst>
              <a:ext uri="{FF2B5EF4-FFF2-40B4-BE49-F238E27FC236}">
                <a16:creationId xmlns:a16="http://schemas.microsoft.com/office/drawing/2014/main" id="{355C1FE3-57C2-0C44-8358-D3EE7ADA2597}"/>
              </a:ext>
            </a:extLst>
          </p:cNvPr>
          <p:cNvSpPr>
            <a:spLocks noGrp="1"/>
          </p:cNvSpPr>
          <p:nvPr>
            <p:ph type="sldNum" sz="quarter" idx="12"/>
          </p:nvPr>
        </p:nvSpPr>
        <p:spPr/>
        <p:txBody>
          <a:bodyPr/>
          <a:lstStyle/>
          <a:p>
            <a:fld id="{5A4AFE11-AC6B-C646-919E-69ED9A449719}" type="slidenum">
              <a:rPr lang="fr-FR" smtClean="0"/>
              <a:pPr/>
              <a:t>3</a:t>
            </a:fld>
            <a:endParaRPr lang="fr-FR" dirty="0"/>
          </a:p>
        </p:txBody>
      </p:sp>
    </p:spTree>
    <p:extLst>
      <p:ext uri="{BB962C8B-B14F-4D97-AF65-F5344CB8AC3E}">
        <p14:creationId xmlns:p14="http://schemas.microsoft.com/office/powerpoint/2010/main" val="2969410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707034" y="1485070"/>
            <a:ext cx="8061373" cy="841487"/>
          </a:xfrm>
          <a:prstGeom prst="round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ZoneTexte 1"/>
          <p:cNvSpPr txBox="1"/>
          <p:nvPr/>
        </p:nvSpPr>
        <p:spPr>
          <a:xfrm>
            <a:off x="704850" y="1710411"/>
            <a:ext cx="7825316" cy="3046988"/>
          </a:xfrm>
          <a:prstGeom prst="rect">
            <a:avLst/>
          </a:prstGeom>
          <a:noFill/>
        </p:spPr>
        <p:txBody>
          <a:bodyPr wrap="square" rtlCol="0">
            <a:spAutoFit/>
          </a:bodyPr>
          <a:lstStyle/>
          <a:p>
            <a:pPr algn="ctr"/>
            <a:r>
              <a:rPr lang="fr-FR" sz="2400" b="1" dirty="0">
                <a:solidFill>
                  <a:schemeClr val="bg1"/>
                </a:solidFill>
                <a:latin typeface="Corbel"/>
              </a:rPr>
              <a:t>Etat d’avancement de la mise en œuvre du PRIJ</a:t>
            </a:r>
            <a:endParaRPr lang="fr-FR" sz="2400" dirty="0">
              <a:solidFill>
                <a:schemeClr val="bg1">
                  <a:lumMod val="85000"/>
                </a:schemeClr>
              </a:solidFill>
              <a:latin typeface="Corbel"/>
            </a:endParaRP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L’accompagnement : pratiques des référents et mobilisation des dispositifs</a:t>
            </a: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Des jeunes aux profils et aux besoins divers</a:t>
            </a:r>
          </a:p>
          <a:p>
            <a:pPr algn="ctr"/>
            <a:endParaRPr lang="fr-FR" sz="2400" dirty="0">
              <a:solidFill>
                <a:schemeClr val="bg1">
                  <a:lumMod val="85000"/>
                </a:schemeClr>
              </a:solidFill>
              <a:latin typeface="Corbel"/>
            </a:endParaRPr>
          </a:p>
          <a:p>
            <a:pPr algn="ctr"/>
            <a:r>
              <a:rPr lang="fr-FR" sz="2400" dirty="0">
                <a:solidFill>
                  <a:schemeClr val="bg1">
                    <a:lumMod val="85000"/>
                  </a:schemeClr>
                </a:solidFill>
                <a:latin typeface="Corbel"/>
              </a:rPr>
              <a:t>Conclusions et recommandations </a:t>
            </a:r>
          </a:p>
        </p:txBody>
      </p:sp>
    </p:spTree>
    <p:extLst>
      <p:ext uri="{BB962C8B-B14F-4D97-AF65-F5344CB8AC3E}">
        <p14:creationId xmlns:p14="http://schemas.microsoft.com/office/powerpoint/2010/main" val="399965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782055-B663-FF43-9EAA-D781CFFD7CFF}"/>
              </a:ext>
            </a:extLst>
          </p:cNvPr>
          <p:cNvSpPr>
            <a:spLocks noGrp="1"/>
          </p:cNvSpPr>
          <p:nvPr>
            <p:ph type="title"/>
          </p:nvPr>
        </p:nvSpPr>
        <p:spPr/>
        <p:txBody>
          <a:bodyPr/>
          <a:lstStyle/>
          <a:p>
            <a:pPr algn="just"/>
            <a:r>
              <a:rPr lang="fr-FR" sz="2000" dirty="0"/>
              <a:t>Rappel des principaux constats établis dans le 2</a:t>
            </a:r>
            <a:r>
              <a:rPr lang="fr-FR" sz="2000" baseline="30000" dirty="0"/>
              <a:t>nd</a:t>
            </a:r>
            <a:r>
              <a:rPr lang="fr-FR" sz="2000" dirty="0"/>
              <a:t> rapport d’évaluation de septembre 2019</a:t>
            </a:r>
          </a:p>
        </p:txBody>
      </p:sp>
      <p:sp>
        <p:nvSpPr>
          <p:cNvPr id="3" name="Espace réservé du contenu 2">
            <a:extLst>
              <a:ext uri="{FF2B5EF4-FFF2-40B4-BE49-F238E27FC236}">
                <a16:creationId xmlns:a16="http://schemas.microsoft.com/office/drawing/2014/main" id="{3047A41B-5F0D-E94A-9C0C-1344D40BC4C0}"/>
              </a:ext>
            </a:extLst>
          </p:cNvPr>
          <p:cNvSpPr>
            <a:spLocks noGrp="1"/>
          </p:cNvSpPr>
          <p:nvPr>
            <p:ph idx="1"/>
          </p:nvPr>
        </p:nvSpPr>
        <p:spPr>
          <a:xfrm>
            <a:off x="231684" y="974361"/>
            <a:ext cx="8623784" cy="5225237"/>
          </a:xfrm>
        </p:spPr>
        <p:txBody>
          <a:bodyPr>
            <a:noAutofit/>
          </a:bodyPr>
          <a:lstStyle/>
          <a:p>
            <a:pPr algn="just"/>
            <a:r>
              <a:rPr lang="fr-FR" sz="1400" dirty="0">
                <a:latin typeface="Corbel" panose="020B0503020204020204" pitchFamily="34" charset="0"/>
              </a:rPr>
              <a:t>Le second rapport évaluatif remis en septembre 2019 et présenté lors du comité de pilotage du 24 octobre 2019 faisait état de premiers résultats encourageants concernant le nombre de jeunes inscrits dans le PRIJ : </a:t>
            </a:r>
          </a:p>
          <a:p>
            <a:pPr lvl="1" algn="just"/>
            <a:r>
              <a:rPr lang="fr-FR" sz="1400" b="1" dirty="0">
                <a:latin typeface="Corbel" panose="020B0503020204020204" pitchFamily="34" charset="0"/>
              </a:rPr>
              <a:t>plus de 2 000 jeunes selon les données transmises par les GO à la Préfecture de Région ; </a:t>
            </a:r>
          </a:p>
          <a:p>
            <a:pPr lvl="1" algn="just"/>
            <a:r>
              <a:rPr lang="fr-FR" sz="1400" b="1" dirty="0">
                <a:latin typeface="Corbel" panose="020B0503020204020204" pitchFamily="34" charset="0"/>
              </a:rPr>
              <a:t>1 642 jeunes selon les données transmises à notre cabinet. </a:t>
            </a:r>
          </a:p>
          <a:p>
            <a:pPr marL="0" indent="0" algn="just">
              <a:buNone/>
            </a:pPr>
            <a:r>
              <a:rPr lang="fr-FR" sz="1400" dirty="0">
                <a:latin typeface="Corbel" panose="020B0503020204020204" pitchFamily="34" charset="0"/>
              </a:rPr>
              <a:t> </a:t>
            </a:r>
          </a:p>
          <a:p>
            <a:pPr algn="just"/>
            <a:r>
              <a:rPr lang="fr-FR" sz="1400" b="1" dirty="0">
                <a:latin typeface="Corbel" panose="020B0503020204020204" pitchFamily="34" charset="0"/>
              </a:rPr>
              <a:t>Le rapport se centrait sur le rôle et les fonctions des référents de parcours dont les recrutements étaient en cours de déploiement</a:t>
            </a:r>
            <a:r>
              <a:rPr lang="fr-FR" sz="1400" dirty="0">
                <a:latin typeface="Corbel" panose="020B0503020204020204" pitchFamily="34" charset="0"/>
              </a:rPr>
              <a:t>. Il insistait sur les différentes fonctions des référents de parcours et les profils divers de ces derniers. </a:t>
            </a:r>
          </a:p>
          <a:p>
            <a:pPr algn="just"/>
            <a:endParaRPr lang="fr-FR" sz="1400" b="1" u="sng" dirty="0">
              <a:latin typeface="Corbel" panose="020B0503020204020204" pitchFamily="34" charset="0"/>
            </a:endParaRPr>
          </a:p>
          <a:p>
            <a:pPr algn="just"/>
            <a:r>
              <a:rPr lang="fr-FR" sz="1400" b="1" dirty="0">
                <a:latin typeface="Corbel" panose="020B0503020204020204" pitchFamily="34" charset="0"/>
              </a:rPr>
              <a:t>Les recommandations déclinant du précédent rapport étaient les suivantes : </a:t>
            </a:r>
            <a:endParaRPr lang="fr-FR" sz="1400" dirty="0">
              <a:latin typeface="Corbel" panose="020B0503020204020204" pitchFamily="34" charset="0"/>
            </a:endParaRPr>
          </a:p>
          <a:p>
            <a:pPr lvl="1" algn="just"/>
            <a:r>
              <a:rPr lang="fr-FR" sz="1400" dirty="0">
                <a:latin typeface="Corbel" panose="020B0503020204020204" pitchFamily="34" charset="0"/>
              </a:rPr>
              <a:t>Soutenir et consolider le rôle, le positionnement et les fonctions des référents de parcours en poste et en cours de recrutement ;</a:t>
            </a:r>
          </a:p>
          <a:p>
            <a:pPr lvl="1" algn="just"/>
            <a:r>
              <a:rPr lang="fr-FR" sz="1400" dirty="0">
                <a:latin typeface="Corbel" panose="020B0503020204020204" pitchFamily="34" charset="0"/>
              </a:rPr>
              <a:t>Valoriser la mobilisation des partenaires et des dispositifs de droit commun au service des jeunes repérés et inscrits dans le PRIJ ;</a:t>
            </a:r>
          </a:p>
          <a:p>
            <a:pPr lvl="1" algn="just"/>
            <a:r>
              <a:rPr lang="fr-FR" sz="1400" dirty="0">
                <a:latin typeface="Corbel" panose="020B0503020204020204" pitchFamily="34" charset="0"/>
              </a:rPr>
              <a:t>Mieux outiller les référents de parcours et les coordonnateurs du PRIJ pour le suivi des jeunes inscrits et sortis du RPIJ ;</a:t>
            </a:r>
          </a:p>
          <a:p>
            <a:pPr lvl="1" algn="just"/>
            <a:r>
              <a:rPr lang="fr-FR" sz="1400" dirty="0">
                <a:latin typeface="Corbel" panose="020B0503020204020204" pitchFamily="34" charset="0"/>
              </a:rPr>
              <a:t>Clarifier auprès des acteurs locaux la cible du PRIJ en précisant les critères géographiques et d’âge, ainsi que les critères de sorties positives ;</a:t>
            </a:r>
          </a:p>
          <a:p>
            <a:pPr lvl="1" algn="just"/>
            <a:r>
              <a:rPr lang="fr-FR" sz="1400" dirty="0">
                <a:latin typeface="Corbel" panose="020B0503020204020204" pitchFamily="34" charset="0"/>
              </a:rPr>
              <a:t>Prendre en considération les freins périphériques multiples à l’insertion sociale et professionnelle des jeunes, en agissant en particulier dans les domaines du logement et de la santé ;</a:t>
            </a:r>
          </a:p>
          <a:p>
            <a:pPr lvl="1" algn="just"/>
            <a:r>
              <a:rPr lang="fr-FR" sz="1400" dirty="0">
                <a:latin typeface="Corbel" panose="020B0503020204020204" pitchFamily="34" charset="0"/>
              </a:rPr>
              <a:t>Privilégier des solutions concrètes (et si possible immédiates) pour les jeunes qui recherchent avant tout un emploi.</a:t>
            </a:r>
          </a:p>
          <a:p>
            <a:pPr algn="just"/>
            <a:endParaRPr lang="fr-FR" sz="1400" dirty="0">
              <a:latin typeface="Corbel" panose="020B0503020204020204" pitchFamily="34" charset="0"/>
            </a:endParaRPr>
          </a:p>
        </p:txBody>
      </p:sp>
      <p:sp>
        <p:nvSpPr>
          <p:cNvPr id="4" name="Espace réservé du numéro de diapositive 3">
            <a:extLst>
              <a:ext uri="{FF2B5EF4-FFF2-40B4-BE49-F238E27FC236}">
                <a16:creationId xmlns:a16="http://schemas.microsoft.com/office/drawing/2014/main" id="{F15443D3-BB77-874D-B444-21AC178DEB8F}"/>
              </a:ext>
            </a:extLst>
          </p:cNvPr>
          <p:cNvSpPr>
            <a:spLocks noGrp="1"/>
          </p:cNvSpPr>
          <p:nvPr>
            <p:ph type="sldNum" sz="quarter" idx="12"/>
          </p:nvPr>
        </p:nvSpPr>
        <p:spPr/>
        <p:txBody>
          <a:bodyPr/>
          <a:lstStyle/>
          <a:p>
            <a:fld id="{5A4AFE11-AC6B-C646-919E-69ED9A449719}" type="slidenum">
              <a:rPr lang="fr-FR" smtClean="0"/>
              <a:pPr/>
              <a:t>5</a:t>
            </a:fld>
            <a:endParaRPr lang="fr-FR" dirty="0"/>
          </a:p>
        </p:txBody>
      </p:sp>
    </p:spTree>
    <p:extLst>
      <p:ext uri="{BB962C8B-B14F-4D97-AF65-F5344CB8AC3E}">
        <p14:creationId xmlns:p14="http://schemas.microsoft.com/office/powerpoint/2010/main" val="2256373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DFBAE9-4F6E-BD40-A0FF-06336C3A4076}"/>
              </a:ext>
            </a:extLst>
          </p:cNvPr>
          <p:cNvSpPr>
            <a:spLocks noGrp="1"/>
          </p:cNvSpPr>
          <p:nvPr>
            <p:ph type="title"/>
          </p:nvPr>
        </p:nvSpPr>
        <p:spPr/>
        <p:txBody>
          <a:bodyPr/>
          <a:lstStyle/>
          <a:p>
            <a:r>
              <a:rPr lang="fr-FR" sz="2000" dirty="0"/>
              <a:t>Les retours quantitatifs en date de mars 2020</a:t>
            </a:r>
          </a:p>
        </p:txBody>
      </p:sp>
      <p:sp>
        <p:nvSpPr>
          <p:cNvPr id="3" name="Espace réservé du contenu 2">
            <a:extLst>
              <a:ext uri="{FF2B5EF4-FFF2-40B4-BE49-F238E27FC236}">
                <a16:creationId xmlns:a16="http://schemas.microsoft.com/office/drawing/2014/main" id="{EFFA5E08-A290-2A4D-8090-18FB0BDDDA15}"/>
              </a:ext>
            </a:extLst>
          </p:cNvPr>
          <p:cNvSpPr>
            <a:spLocks noGrp="1"/>
          </p:cNvSpPr>
          <p:nvPr>
            <p:ph idx="1"/>
          </p:nvPr>
        </p:nvSpPr>
        <p:spPr>
          <a:xfrm>
            <a:off x="231684" y="959194"/>
            <a:ext cx="8623784" cy="5508709"/>
          </a:xfrm>
        </p:spPr>
        <p:txBody>
          <a:bodyPr>
            <a:noAutofit/>
          </a:bodyPr>
          <a:lstStyle/>
          <a:p>
            <a:pPr algn="just"/>
            <a:endParaRPr lang="fr-FR" sz="1600" b="1" dirty="0">
              <a:latin typeface="Corbel" panose="020B0503020204020204" pitchFamily="34" charset="0"/>
            </a:endParaRPr>
          </a:p>
          <a:p>
            <a:pPr algn="just"/>
            <a:endParaRPr lang="fr-FR" sz="1600" b="1" dirty="0">
              <a:latin typeface="Corbel" panose="020B0503020204020204" pitchFamily="34" charset="0"/>
            </a:endParaRPr>
          </a:p>
          <a:p>
            <a:pPr algn="just"/>
            <a:r>
              <a:rPr lang="fr-FR" sz="1600" b="1" dirty="0">
                <a:latin typeface="Corbel" panose="020B0503020204020204" pitchFamily="34" charset="0"/>
              </a:rPr>
              <a:t>En mars 2020, 2916 jeunes ont été inscrits dans le Plan à l’échelle régionale, soit une progression de +40% en 4 mois</a:t>
            </a:r>
          </a:p>
          <a:p>
            <a:pPr lvl="1" algn="just"/>
            <a:r>
              <a:rPr lang="fr-FR" sz="1600" dirty="0">
                <a:latin typeface="Corbel" panose="020B0503020204020204" pitchFamily="34" charset="0"/>
              </a:rPr>
              <a:t>Parmi ceux-là, </a:t>
            </a:r>
            <a:r>
              <a:rPr lang="fr-FR" sz="1600" b="1" dirty="0">
                <a:latin typeface="Corbel" panose="020B0503020204020204" pitchFamily="34" charset="0"/>
              </a:rPr>
              <a:t>plus de 1000 ont connu une sortie positive</a:t>
            </a:r>
          </a:p>
          <a:p>
            <a:pPr lvl="1" algn="just"/>
            <a:r>
              <a:rPr lang="fr-FR" sz="1600" dirty="0">
                <a:latin typeface="Corbel" panose="020B0503020204020204" pitchFamily="34" charset="0"/>
              </a:rPr>
              <a:t>Les évolutions observées d’un département à l’autre varient du simple au double </a:t>
            </a:r>
          </a:p>
          <a:p>
            <a:pPr algn="just"/>
            <a:endParaRPr lang="fr-FR" sz="1800" dirty="0">
              <a:latin typeface="Corbel" panose="020B0503020204020204" pitchFamily="34" charset="0"/>
            </a:endParaRPr>
          </a:p>
          <a:p>
            <a:pPr algn="just"/>
            <a:r>
              <a:rPr lang="fr-FR" sz="1600" b="1" dirty="0">
                <a:latin typeface="Corbel" panose="020B0503020204020204" pitchFamily="34" charset="0"/>
              </a:rPr>
              <a:t>Une majorité d’hommes (70% des jeunes inscrits), ayant principalement de 18-21 ans </a:t>
            </a:r>
          </a:p>
          <a:p>
            <a:pPr lvl="1" algn="just"/>
            <a:r>
              <a:rPr lang="fr-FR" sz="1600" dirty="0">
                <a:latin typeface="Corbel" panose="020B0503020204020204" pitchFamily="34" charset="0"/>
              </a:rPr>
              <a:t>3% des jeunes accompagnés ont plus de 25 ans, ce qui fait suite à la décision d’élargir la cible de jeunes pouvant intégrer le Plan aux 26-30 ans</a:t>
            </a:r>
          </a:p>
          <a:p>
            <a:pPr lvl="1" algn="just"/>
            <a:endParaRPr lang="fr-FR" sz="1600" b="1" dirty="0">
              <a:latin typeface="Corbel" panose="020B0503020204020204" pitchFamily="34" charset="0"/>
            </a:endParaRPr>
          </a:p>
          <a:p>
            <a:pPr algn="just"/>
            <a:r>
              <a:rPr lang="fr-FR" sz="1600" b="1" dirty="0">
                <a:latin typeface="Corbel" panose="020B0503020204020204" pitchFamily="34" charset="0"/>
              </a:rPr>
              <a:t>L’harmonisation, la facilitation et la systématisation des remontées d’informations demeurent un enjeu fort pour la poursuite de l’évaluation quantitative du Plan </a:t>
            </a:r>
          </a:p>
        </p:txBody>
      </p:sp>
      <p:sp>
        <p:nvSpPr>
          <p:cNvPr id="4" name="Espace réservé du numéro de diapositive 3">
            <a:extLst>
              <a:ext uri="{FF2B5EF4-FFF2-40B4-BE49-F238E27FC236}">
                <a16:creationId xmlns:a16="http://schemas.microsoft.com/office/drawing/2014/main" id="{355C1FE3-57C2-0C44-8358-D3EE7ADA2597}"/>
              </a:ext>
            </a:extLst>
          </p:cNvPr>
          <p:cNvSpPr>
            <a:spLocks noGrp="1"/>
          </p:cNvSpPr>
          <p:nvPr>
            <p:ph type="sldNum" sz="quarter" idx="12"/>
          </p:nvPr>
        </p:nvSpPr>
        <p:spPr/>
        <p:txBody>
          <a:bodyPr/>
          <a:lstStyle/>
          <a:p>
            <a:fld id="{5A4AFE11-AC6B-C646-919E-69ED9A449719}" type="slidenum">
              <a:rPr lang="fr-FR" smtClean="0"/>
              <a:pPr/>
              <a:t>6</a:t>
            </a:fld>
            <a:endParaRPr lang="fr-FR" dirty="0"/>
          </a:p>
        </p:txBody>
      </p:sp>
    </p:spTree>
    <p:extLst>
      <p:ext uri="{BB962C8B-B14F-4D97-AF65-F5344CB8AC3E}">
        <p14:creationId xmlns:p14="http://schemas.microsoft.com/office/powerpoint/2010/main" val="2466642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BBD78D-5D32-2C49-AD9E-F4A40935B8A4}"/>
              </a:ext>
            </a:extLst>
          </p:cNvPr>
          <p:cNvSpPr>
            <a:spLocks noGrp="1"/>
          </p:cNvSpPr>
          <p:nvPr>
            <p:ph type="title"/>
          </p:nvPr>
        </p:nvSpPr>
        <p:spPr/>
        <p:txBody>
          <a:bodyPr/>
          <a:lstStyle/>
          <a:p>
            <a:pPr algn="just"/>
            <a:r>
              <a:rPr lang="fr-FR" sz="2000" dirty="0"/>
              <a:t>Les grandes évolutions régionales dans le déploiement du PRIJ de septembre 2019 à mars 2020</a:t>
            </a:r>
          </a:p>
        </p:txBody>
      </p:sp>
      <p:sp>
        <p:nvSpPr>
          <p:cNvPr id="3" name="Espace réservé du contenu 2">
            <a:extLst>
              <a:ext uri="{FF2B5EF4-FFF2-40B4-BE49-F238E27FC236}">
                <a16:creationId xmlns:a16="http://schemas.microsoft.com/office/drawing/2014/main" id="{D6A36444-8038-194D-9967-483915C1F53E}"/>
              </a:ext>
            </a:extLst>
          </p:cNvPr>
          <p:cNvSpPr>
            <a:spLocks noGrp="1"/>
          </p:cNvSpPr>
          <p:nvPr>
            <p:ph idx="1"/>
          </p:nvPr>
        </p:nvSpPr>
        <p:spPr>
          <a:xfrm>
            <a:off x="288834" y="876080"/>
            <a:ext cx="8623784" cy="5508709"/>
          </a:xfrm>
        </p:spPr>
        <p:txBody>
          <a:bodyPr>
            <a:normAutofit lnSpcReduction="10000"/>
          </a:bodyPr>
          <a:lstStyle/>
          <a:p>
            <a:pPr algn="just"/>
            <a:r>
              <a:rPr lang="fr-FR" sz="1400" b="1" dirty="0"/>
              <a:t>Un pilotage régional par le SGAR reconnu et des actions positivement évaluées par les acteurs du PRIJ : </a:t>
            </a:r>
          </a:p>
          <a:p>
            <a:pPr lvl="1" algn="just"/>
            <a:r>
              <a:rPr lang="fr-FR" sz="1200" dirty="0"/>
              <a:t>Plusieurs rencontres à la Préfecture de Région en direction des </a:t>
            </a:r>
            <a:r>
              <a:rPr lang="fr-FR" sz="1200" dirty="0" err="1"/>
              <a:t>référent.e.s</a:t>
            </a:r>
            <a:r>
              <a:rPr lang="fr-FR" sz="1200" dirty="0"/>
              <a:t>, des coordonnateurs de GO et des jeunes </a:t>
            </a:r>
          </a:p>
          <a:p>
            <a:pPr lvl="1" algn="just"/>
            <a:r>
              <a:rPr lang="fr-FR" sz="1200" dirty="0"/>
              <a:t>Diffusion du guide pratique sur le PRIJ à l’ensemble des acteurs concernés à la fin de l’année 2019 </a:t>
            </a:r>
          </a:p>
          <a:p>
            <a:pPr lvl="1" algn="just"/>
            <a:r>
              <a:rPr lang="fr-FR" sz="1200" dirty="0"/>
              <a:t>Mise en place par le CEMEA d’un groupe d’échanges de pratiques de référents de parcours (14 à ce stade) </a:t>
            </a:r>
          </a:p>
          <a:p>
            <a:pPr lvl="1" algn="just"/>
            <a:r>
              <a:rPr lang="fr-FR" sz="1200" dirty="0"/>
              <a:t>Actualisation de la plateforme Défi-Métiers et sa prochaine transformation en site Web pour une diffusion plus large  </a:t>
            </a:r>
          </a:p>
          <a:p>
            <a:pPr lvl="1" algn="just"/>
            <a:r>
              <a:rPr lang="fr-FR" sz="1200" dirty="0"/>
              <a:t>Mise en place des actions stratégiques financées par la DRJSCS ou le PIC dans les quartiers et devant toucher prioritairement les jeunes PRIJ : Sport dans la Ville ; Médiation Nomade ; École nouvelle de la citoyenneté; etc. </a:t>
            </a:r>
          </a:p>
          <a:p>
            <a:pPr lvl="1" algn="just"/>
            <a:endParaRPr lang="fr-FR" sz="1200" dirty="0"/>
          </a:p>
          <a:p>
            <a:pPr algn="just"/>
            <a:r>
              <a:rPr lang="fr-FR" sz="1400" b="1" dirty="0"/>
              <a:t>Un recrutement en cours de 57 référents supplémentaires dans le cadre du PIC et 69 adultes-relais</a:t>
            </a:r>
          </a:p>
          <a:p>
            <a:pPr algn="just"/>
            <a:endParaRPr lang="fr-FR" sz="1200" b="1" dirty="0"/>
          </a:p>
          <a:p>
            <a:pPr algn="just"/>
            <a:r>
              <a:rPr lang="fr-FR" sz="1400" b="1" dirty="0"/>
              <a:t>Une volonté de mobiliser les plans et programmes à venir en direction du PRIJ :</a:t>
            </a:r>
          </a:p>
          <a:p>
            <a:pPr lvl="1" algn="just"/>
            <a:r>
              <a:rPr lang="fr-FR" sz="1200" dirty="0"/>
              <a:t>Le schéma d’intervention en direction des décrocheurs scolaires et son articulation avec le PRIJ ont été clarifiés par le Comité de Pilotage du 7 octobre 2019 et validés par la Convention État – Région Ile-de-France – ARML de janvier 2020 </a:t>
            </a:r>
          </a:p>
          <a:p>
            <a:pPr lvl="1" algn="just"/>
            <a:r>
              <a:rPr lang="fr-FR" sz="1200" dirty="0"/>
              <a:t>L’activation de nouveaux leviers  pour l’emploi, la santé et le logement : </a:t>
            </a:r>
          </a:p>
          <a:p>
            <a:pPr marL="757238" lvl="2" indent="-169863" algn="just"/>
            <a:r>
              <a:rPr lang="fr-FR" sz="1200" dirty="0"/>
              <a:t>Dans le domaine de la santé, le centre Devereux est opérationnel dans le Val d’Oise, les 13e et 19e arrondissements de Paris et à La Courneuve. </a:t>
            </a:r>
          </a:p>
          <a:p>
            <a:pPr marL="757238" lvl="2" indent="-169863" algn="just"/>
            <a:r>
              <a:rPr lang="fr-FR" sz="1200" dirty="0"/>
              <a:t>Réflexion en cours sur un partenariat avec l’association </a:t>
            </a:r>
            <a:r>
              <a:rPr lang="fr-FR" sz="1200" dirty="0" err="1"/>
              <a:t>Arpej</a:t>
            </a:r>
            <a:r>
              <a:rPr lang="fr-FR" sz="1200" dirty="0"/>
              <a:t> pour proposer des logements aux jeunes à leur sortie du PRIJ</a:t>
            </a:r>
          </a:p>
          <a:p>
            <a:pPr marL="757238" lvl="2" indent="-169863" algn="just"/>
            <a:r>
              <a:rPr lang="fr-FR" sz="1200" dirty="0"/>
              <a:t>Nouvelle convention avec les équipements culturels régionaux et nationaux participant aux jumelages « ZSP Culture : Sortir du Cadre » </a:t>
            </a:r>
          </a:p>
          <a:p>
            <a:pPr algn="just"/>
            <a:endParaRPr lang="fr-FR" sz="1200" dirty="0"/>
          </a:p>
          <a:p>
            <a:pPr algn="just"/>
            <a:r>
              <a:rPr lang="fr-FR" sz="1400" b="1" dirty="0"/>
              <a:t>Après un démarrage encore parfois balbutiant sur certains territoires, le PIC semble notamment apporter un second souffle au PRIJ en apportant des moyens supplémentaires, mais l’articulation du PRIJ et du PIC est à clarifier et à rendre plus lisible :</a:t>
            </a:r>
          </a:p>
          <a:p>
            <a:pPr lvl="1" algn="just"/>
            <a:r>
              <a:rPr lang="fr-FR" sz="1200" dirty="0"/>
              <a:t>Trois Départements - le Val d’Oise, la Seine-Saint-Denis, Paris - se distinguent par la recherche de cohérence et d'articulation des objectifs du PRIJ et du PIC </a:t>
            </a:r>
          </a:p>
          <a:p>
            <a:pPr lvl="1" algn="just"/>
            <a:r>
              <a:rPr lang="fr-FR" sz="1200" dirty="0"/>
              <a:t>Dans d'autres territoires, le recrutement de référents et la volonté régionale d'articuler les deux dispositifs n'ont pas encore permis de garantir le lien entre les deux dispositifs </a:t>
            </a:r>
          </a:p>
          <a:p>
            <a:pPr algn="just"/>
            <a:endParaRPr lang="fr-FR" sz="1200" dirty="0"/>
          </a:p>
          <a:p>
            <a:pPr algn="just"/>
            <a:endParaRPr lang="fr-FR" sz="1200" dirty="0"/>
          </a:p>
        </p:txBody>
      </p:sp>
      <p:sp>
        <p:nvSpPr>
          <p:cNvPr id="4" name="Espace réservé du numéro de diapositive 3">
            <a:extLst>
              <a:ext uri="{FF2B5EF4-FFF2-40B4-BE49-F238E27FC236}">
                <a16:creationId xmlns:a16="http://schemas.microsoft.com/office/drawing/2014/main" id="{1FF9005F-E744-5549-A93E-C77697F19B2D}"/>
              </a:ext>
            </a:extLst>
          </p:cNvPr>
          <p:cNvSpPr>
            <a:spLocks noGrp="1"/>
          </p:cNvSpPr>
          <p:nvPr>
            <p:ph type="sldNum" sz="quarter" idx="12"/>
          </p:nvPr>
        </p:nvSpPr>
        <p:spPr/>
        <p:txBody>
          <a:bodyPr/>
          <a:lstStyle/>
          <a:p>
            <a:fld id="{5A4AFE11-AC6B-C646-919E-69ED9A449719}" type="slidenum">
              <a:rPr lang="fr-FR" smtClean="0"/>
              <a:pPr/>
              <a:t>7</a:t>
            </a:fld>
            <a:endParaRPr lang="fr-FR" dirty="0"/>
          </a:p>
        </p:txBody>
      </p:sp>
    </p:spTree>
    <p:extLst>
      <p:ext uri="{BB962C8B-B14F-4D97-AF65-F5344CB8AC3E}">
        <p14:creationId xmlns:p14="http://schemas.microsoft.com/office/powerpoint/2010/main" val="82304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BBD78D-5D32-2C49-AD9E-F4A40935B8A4}"/>
              </a:ext>
            </a:extLst>
          </p:cNvPr>
          <p:cNvSpPr>
            <a:spLocks noGrp="1"/>
          </p:cNvSpPr>
          <p:nvPr>
            <p:ph type="title"/>
          </p:nvPr>
        </p:nvSpPr>
        <p:spPr/>
        <p:txBody>
          <a:bodyPr/>
          <a:lstStyle/>
          <a:p>
            <a:pPr algn="just"/>
            <a:r>
              <a:rPr lang="fr-FR" sz="2000" dirty="0"/>
              <a:t>Les grandes évolutions départementales dans le déploiement du PRIJ de septembre 2019 à mars 2020</a:t>
            </a:r>
          </a:p>
        </p:txBody>
      </p:sp>
      <p:sp>
        <p:nvSpPr>
          <p:cNvPr id="3" name="Espace réservé du contenu 2">
            <a:extLst>
              <a:ext uri="{FF2B5EF4-FFF2-40B4-BE49-F238E27FC236}">
                <a16:creationId xmlns:a16="http://schemas.microsoft.com/office/drawing/2014/main" id="{D6A36444-8038-194D-9967-483915C1F53E}"/>
              </a:ext>
            </a:extLst>
          </p:cNvPr>
          <p:cNvSpPr>
            <a:spLocks noGrp="1"/>
          </p:cNvSpPr>
          <p:nvPr>
            <p:ph idx="1"/>
          </p:nvPr>
        </p:nvSpPr>
        <p:spPr>
          <a:xfrm>
            <a:off x="231684" y="888986"/>
            <a:ext cx="8623784" cy="5644551"/>
          </a:xfrm>
        </p:spPr>
        <p:txBody>
          <a:bodyPr>
            <a:normAutofit fontScale="70000" lnSpcReduction="20000"/>
          </a:bodyPr>
          <a:lstStyle/>
          <a:p>
            <a:pPr algn="just"/>
            <a:r>
              <a:rPr lang="fr-FR" b="1" dirty="0"/>
              <a:t>Une reprise en main et une affirmation du pilotage stratégique ou opérationnel à l’échelle des départements</a:t>
            </a:r>
          </a:p>
          <a:p>
            <a:pPr lvl="1" algn="just"/>
            <a:r>
              <a:rPr lang="fr-FR" dirty="0"/>
              <a:t>Des comités de pilotage départementaux</a:t>
            </a:r>
          </a:p>
          <a:p>
            <a:pPr lvl="1" algn="just"/>
            <a:r>
              <a:rPr lang="fr-FR" dirty="0"/>
              <a:t>Une nouvelle impulsion dans le 93</a:t>
            </a:r>
          </a:p>
          <a:p>
            <a:pPr algn="just"/>
            <a:endParaRPr lang="fr-FR" sz="1400" dirty="0"/>
          </a:p>
          <a:p>
            <a:pPr algn="just"/>
            <a:r>
              <a:rPr lang="fr-FR" b="1" dirty="0"/>
              <a:t>Une diversité d’organisation des GO et des moyens qui demeurent inégaux</a:t>
            </a:r>
          </a:p>
          <a:p>
            <a:pPr lvl="1" algn="just"/>
            <a:r>
              <a:rPr lang="fr-FR" dirty="0"/>
              <a:t>Une configuration « unique » de chaque GO qui reflète la diversité de chaque territoire</a:t>
            </a:r>
          </a:p>
          <a:p>
            <a:pPr lvl="1" algn="just"/>
            <a:r>
              <a:rPr lang="fr-FR" dirty="0"/>
              <a:t>Le PRIJ s’inscrit dans des maillages de territoire déjà établis et très différents </a:t>
            </a:r>
          </a:p>
          <a:p>
            <a:pPr lvl="1" algn="just"/>
            <a:r>
              <a:rPr lang="fr-FR" dirty="0"/>
              <a:t>L’animation du PRIJ – dont les GO constituent la cheville ouvrière – repose principalement sur l’implication des </a:t>
            </a:r>
            <a:r>
              <a:rPr lang="fr-FR" dirty="0" err="1"/>
              <a:t>Délégué.e.s</a:t>
            </a:r>
            <a:r>
              <a:rPr lang="fr-FR" dirty="0"/>
              <a:t> du Préfet bien que, localement, cette animation ait pu parfois être confiée à des Missions Locales</a:t>
            </a:r>
          </a:p>
          <a:p>
            <a:pPr lvl="1" algn="just"/>
            <a:r>
              <a:rPr lang="fr-FR" dirty="0"/>
              <a:t>Les </a:t>
            </a:r>
            <a:r>
              <a:rPr lang="fr-FR" dirty="0" err="1"/>
              <a:t>délégué.e.s</a:t>
            </a:r>
            <a:r>
              <a:rPr lang="fr-FR" dirty="0"/>
              <a:t> du Préfet assurent dans de nombreux territoire la coordination du PRIJ, ce qui peut recouvrir plusieurs dimensions qui demeurent à ce jour diversement investies : </a:t>
            </a:r>
          </a:p>
          <a:p>
            <a:pPr lvl="2" algn="just"/>
            <a:r>
              <a:rPr lang="fr-FR" dirty="0"/>
              <a:t>la mobilisation des partenaires (rencontres bilatérales, échanges d'informations, etc.) ;</a:t>
            </a:r>
          </a:p>
          <a:p>
            <a:pPr lvl="2" algn="just"/>
            <a:r>
              <a:rPr lang="fr-FR" dirty="0"/>
              <a:t>l'organisation et souvent l’animation des instances du PRIJ, notamment les groupes opérationnels ;</a:t>
            </a:r>
          </a:p>
          <a:p>
            <a:pPr lvl="2" algn="just"/>
            <a:r>
              <a:rPr lang="fr-FR" dirty="0"/>
              <a:t>la coordination des </a:t>
            </a:r>
            <a:r>
              <a:rPr lang="fr-FR" dirty="0" err="1"/>
              <a:t>référent.e.s</a:t>
            </a:r>
            <a:r>
              <a:rPr lang="fr-FR" dirty="0"/>
              <a:t> de parcours et/ou des structures qui les portent ;</a:t>
            </a:r>
          </a:p>
          <a:p>
            <a:pPr lvl="2" algn="just"/>
            <a:r>
              <a:rPr lang="fr-FR" dirty="0"/>
              <a:t>le suivi et la remontée d’indicateurs et d’informations</a:t>
            </a:r>
          </a:p>
          <a:p>
            <a:pPr lvl="2" algn="just"/>
            <a:endParaRPr lang="fr-FR" sz="1400" dirty="0"/>
          </a:p>
          <a:p>
            <a:pPr algn="just"/>
            <a:r>
              <a:rPr lang="fr-FR" b="1" dirty="0"/>
              <a:t>La gouvernance partenariale des GO est inégale, alors que l’implication des partenaires constitue tout à la fois un objectif et une condition de réussite du PRIJ. Ainsi, la mobilisation des partenaires est à consolider et maintenir dans le temps :</a:t>
            </a:r>
            <a:r>
              <a:rPr lang="fr-FR" dirty="0"/>
              <a:t> </a:t>
            </a:r>
          </a:p>
          <a:p>
            <a:pPr lvl="1" algn="just"/>
            <a:r>
              <a:rPr lang="fr-FR" dirty="0"/>
              <a:t>Les missions locales, un acteur pivot de l’accompagnement des jeunes à visée professionnelle</a:t>
            </a:r>
          </a:p>
          <a:p>
            <a:pPr lvl="1" algn="just"/>
            <a:r>
              <a:rPr lang="fr-FR" dirty="0"/>
              <a:t>Des CIO et MLDS aux rôles inégaux et des listes de décrocheurs différemment mobilisées </a:t>
            </a:r>
          </a:p>
          <a:p>
            <a:pPr lvl="1" algn="just"/>
            <a:r>
              <a:rPr lang="fr-FR" dirty="0"/>
              <a:t>Une intervention complémentaire essentielle des clubs de prévention</a:t>
            </a:r>
          </a:p>
          <a:p>
            <a:pPr lvl="1" algn="just"/>
            <a:r>
              <a:rPr lang="fr-FR" dirty="0"/>
              <a:t>Un rôle qui reste localement à clarifier/affirmer pour Pôle emploi</a:t>
            </a:r>
          </a:p>
          <a:p>
            <a:pPr lvl="1" algn="just"/>
            <a:r>
              <a:rPr lang="fr-FR" dirty="0"/>
              <a:t>Une implication de la PJJ et du SPIP, reflet de la priorisation plus ou moins forte sur les jeunes placés sous main de justice</a:t>
            </a:r>
          </a:p>
          <a:p>
            <a:pPr lvl="1" algn="just"/>
            <a:r>
              <a:rPr lang="fr-FR" dirty="0"/>
              <a:t>Une participation des acteurs sociaux et de l’accès aux droits qui pourrait être amplifiée </a:t>
            </a:r>
          </a:p>
          <a:p>
            <a:pPr lvl="1" algn="just"/>
            <a:endParaRPr lang="fr-FR" dirty="0"/>
          </a:p>
          <a:p>
            <a:pPr lvl="1" algn="just"/>
            <a:endParaRPr lang="fr-FR" b="1" dirty="0"/>
          </a:p>
          <a:p>
            <a:pPr lvl="1" algn="just"/>
            <a:endParaRPr lang="fr-FR" dirty="0"/>
          </a:p>
        </p:txBody>
      </p:sp>
      <p:sp>
        <p:nvSpPr>
          <p:cNvPr id="4" name="Espace réservé du numéro de diapositive 3">
            <a:extLst>
              <a:ext uri="{FF2B5EF4-FFF2-40B4-BE49-F238E27FC236}">
                <a16:creationId xmlns:a16="http://schemas.microsoft.com/office/drawing/2014/main" id="{1FF9005F-E744-5549-A93E-C77697F19B2D}"/>
              </a:ext>
            </a:extLst>
          </p:cNvPr>
          <p:cNvSpPr>
            <a:spLocks noGrp="1"/>
          </p:cNvSpPr>
          <p:nvPr>
            <p:ph type="sldNum" sz="quarter" idx="12"/>
          </p:nvPr>
        </p:nvSpPr>
        <p:spPr/>
        <p:txBody>
          <a:bodyPr/>
          <a:lstStyle/>
          <a:p>
            <a:fld id="{5A4AFE11-AC6B-C646-919E-69ED9A449719}" type="slidenum">
              <a:rPr lang="fr-FR" smtClean="0"/>
              <a:pPr/>
              <a:t>8</a:t>
            </a:fld>
            <a:endParaRPr lang="fr-FR" dirty="0"/>
          </a:p>
        </p:txBody>
      </p:sp>
    </p:spTree>
    <p:extLst>
      <p:ext uri="{BB962C8B-B14F-4D97-AF65-F5344CB8AC3E}">
        <p14:creationId xmlns:p14="http://schemas.microsoft.com/office/powerpoint/2010/main" val="1441624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0BBA5B-C44D-894D-B812-66F26400FFBB}"/>
              </a:ext>
            </a:extLst>
          </p:cNvPr>
          <p:cNvSpPr>
            <a:spLocks noGrp="1"/>
          </p:cNvSpPr>
          <p:nvPr>
            <p:ph type="title"/>
          </p:nvPr>
        </p:nvSpPr>
        <p:spPr/>
        <p:txBody>
          <a:bodyPr/>
          <a:lstStyle/>
          <a:p>
            <a:r>
              <a:rPr lang="fr-FR" sz="2000" dirty="0"/>
              <a:t>Les résultats des questionnaires adressés aux parties-prenantes du PRIJ </a:t>
            </a:r>
          </a:p>
        </p:txBody>
      </p:sp>
      <p:sp>
        <p:nvSpPr>
          <p:cNvPr id="3" name="Espace réservé du contenu 2">
            <a:extLst>
              <a:ext uri="{FF2B5EF4-FFF2-40B4-BE49-F238E27FC236}">
                <a16:creationId xmlns:a16="http://schemas.microsoft.com/office/drawing/2014/main" id="{B8EFF7C6-BA93-8C40-B4DD-CF9661649A40}"/>
              </a:ext>
            </a:extLst>
          </p:cNvPr>
          <p:cNvSpPr>
            <a:spLocks noGrp="1"/>
          </p:cNvSpPr>
          <p:nvPr>
            <p:ph idx="1"/>
          </p:nvPr>
        </p:nvSpPr>
        <p:spPr/>
        <p:txBody>
          <a:bodyPr>
            <a:normAutofit/>
          </a:bodyPr>
          <a:lstStyle/>
          <a:p>
            <a:pPr algn="just"/>
            <a:endParaRPr lang="fr-FR" sz="1600" b="1" dirty="0"/>
          </a:p>
          <a:p>
            <a:pPr algn="just"/>
            <a:endParaRPr lang="fr-FR" sz="1600" b="1" dirty="0"/>
          </a:p>
          <a:p>
            <a:pPr algn="just"/>
            <a:endParaRPr lang="fr-FR" sz="1600" b="1" dirty="0"/>
          </a:p>
          <a:p>
            <a:pPr algn="just"/>
            <a:r>
              <a:rPr lang="fr-FR" sz="1600" b="1" dirty="0"/>
              <a:t>Une mobilisation partenariale appréciée, positivement évaluée, et jugée pertinente et nécessaire </a:t>
            </a:r>
          </a:p>
          <a:p>
            <a:pPr algn="just"/>
            <a:endParaRPr lang="fr-FR" sz="1600" b="1" dirty="0"/>
          </a:p>
          <a:p>
            <a:pPr algn="just"/>
            <a:r>
              <a:rPr lang="fr-FR" sz="1600" b="1" dirty="0"/>
              <a:t>Les acteurs locaux jugent que la gouvernance locale autour des groupes opérationnels est plutôt efficace à 63%, très efficace à 14,8% et pas efficace selon 16,7%</a:t>
            </a:r>
          </a:p>
          <a:p>
            <a:pPr algn="just"/>
            <a:endParaRPr lang="fr-FR" sz="1600" b="1" dirty="0"/>
          </a:p>
          <a:p>
            <a:pPr algn="just"/>
            <a:r>
              <a:rPr lang="fr-FR" sz="1600" b="1" dirty="0"/>
              <a:t>Une majorité des répondants estime que les groupes opérationnels : </a:t>
            </a:r>
          </a:p>
          <a:p>
            <a:pPr lvl="1" algn="just"/>
            <a:r>
              <a:rPr lang="fr-FR" sz="1400" dirty="0"/>
              <a:t>favorisent l’interconnaissance entre partenaires mobilisés </a:t>
            </a:r>
          </a:p>
          <a:p>
            <a:pPr lvl="1" algn="just"/>
            <a:r>
              <a:rPr lang="fr-FR" sz="1400" dirty="0"/>
              <a:t>favorisent la remobilisation des acteurs locaux de l’insertion </a:t>
            </a:r>
          </a:p>
          <a:p>
            <a:pPr lvl="1" algn="just"/>
            <a:r>
              <a:rPr lang="fr-FR" sz="1400" dirty="0"/>
              <a:t>ont permis d’associer davantage d’acteurs </a:t>
            </a:r>
          </a:p>
          <a:p>
            <a:pPr lvl="1" algn="just"/>
            <a:r>
              <a:rPr lang="fr-FR" sz="1400" dirty="0"/>
              <a:t>permettent le partage d’informations et la coordination permis, ainsi qu’une meilleure coordination et interconnaissance des différents acteurs intervenant auprès des jeunes grâce au PRIJ</a:t>
            </a:r>
          </a:p>
          <a:p>
            <a:pPr algn="just"/>
            <a:endParaRPr lang="fr-FR" sz="1600" dirty="0"/>
          </a:p>
          <a:p>
            <a:pPr algn="just"/>
            <a:endParaRPr lang="fr-FR" sz="1600" dirty="0"/>
          </a:p>
        </p:txBody>
      </p:sp>
      <p:sp>
        <p:nvSpPr>
          <p:cNvPr id="4" name="Espace réservé du numéro de diapositive 3">
            <a:extLst>
              <a:ext uri="{FF2B5EF4-FFF2-40B4-BE49-F238E27FC236}">
                <a16:creationId xmlns:a16="http://schemas.microsoft.com/office/drawing/2014/main" id="{43167086-F147-BE41-ADC2-E00B96FD1148}"/>
              </a:ext>
            </a:extLst>
          </p:cNvPr>
          <p:cNvSpPr>
            <a:spLocks noGrp="1"/>
          </p:cNvSpPr>
          <p:nvPr>
            <p:ph type="sldNum" sz="quarter" idx="12"/>
          </p:nvPr>
        </p:nvSpPr>
        <p:spPr/>
        <p:txBody>
          <a:bodyPr/>
          <a:lstStyle/>
          <a:p>
            <a:fld id="{5A4AFE11-AC6B-C646-919E-69ED9A449719}" type="slidenum">
              <a:rPr lang="fr-FR" smtClean="0"/>
              <a:pPr/>
              <a:t>9</a:t>
            </a:fld>
            <a:endParaRPr lang="fr-FR" dirty="0"/>
          </a:p>
        </p:txBody>
      </p:sp>
    </p:spTree>
    <p:extLst>
      <p:ext uri="{BB962C8B-B14F-4D97-AF65-F5344CB8AC3E}">
        <p14:creationId xmlns:p14="http://schemas.microsoft.com/office/powerpoint/2010/main" val="165982807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2898</TotalTime>
  <Words>4843</Words>
  <Application>Microsoft Office PowerPoint</Application>
  <PresentationFormat>Affichage à l'écran (4:3)</PresentationFormat>
  <Paragraphs>339</Paragraphs>
  <Slides>25</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Arial</vt:lpstr>
      <vt:lpstr>Calibri</vt:lpstr>
      <vt:lpstr>Corbel</vt:lpstr>
      <vt:lpstr>Lucida Grande</vt:lpstr>
      <vt:lpstr>Wingdings</vt:lpstr>
      <vt:lpstr>Thème Office</vt:lpstr>
      <vt:lpstr>Préfecture de région</vt:lpstr>
      <vt:lpstr>Objectifs de la mission d’évaluation in itinere du Plan régional d’insertion de la jeunesse des quartiers prioritaires d’Ile-de-France (PRIJ)</vt:lpstr>
      <vt:lpstr>Méthodologie déployée entre septembre 2019 et mars 2020</vt:lpstr>
      <vt:lpstr>Présentation PowerPoint</vt:lpstr>
      <vt:lpstr>Rappel des principaux constats établis dans le 2nd rapport d’évaluation de septembre 2019</vt:lpstr>
      <vt:lpstr>Les retours quantitatifs en date de mars 2020</vt:lpstr>
      <vt:lpstr>Les grandes évolutions régionales dans le déploiement du PRIJ de septembre 2019 à mars 2020</vt:lpstr>
      <vt:lpstr>Les grandes évolutions départementales dans le déploiement du PRIJ de septembre 2019 à mars 2020</vt:lpstr>
      <vt:lpstr>Les résultats des questionnaires adressés aux parties-prenantes du PRIJ </vt:lpstr>
      <vt:lpstr>Présentation PowerPoint</vt:lpstr>
      <vt:lpstr>Des référents de parcours aux positionnements, rattachements et qualifications hétérogènes</vt:lpstr>
      <vt:lpstr>Diffuser et légitimer des pratiques de repérage et d’accompagnement souples et de proximité, une plus-value du PRIJ</vt:lpstr>
      <vt:lpstr>Une capacité de mobilisation des dispositifs renforcée par le PRIJ</vt:lpstr>
      <vt:lpstr>Un éventail de dispositifs utile pour répondre à la pluralité des besoins et aspirations</vt:lpstr>
      <vt:lpstr>Des points de vigilance toujours d’actualité concernant le positionnement, l’outillage et le management des référents de parcours </vt:lpstr>
      <vt:lpstr>Présentation PowerPoint</vt:lpstr>
      <vt:lpstr>Des jeunes précaires évoluant dans un environnement social, économique et familial fragile</vt:lpstr>
      <vt:lpstr>Des jeunes plus ou moins éloignés de l’emploi </vt:lpstr>
      <vt:lpstr>Une typologie des jeunes du PRIJ qui se dessine à l’aune de notre enquête démontrant que les profils des jeunes ne sont pas homogènes </vt:lpstr>
      <vt:lpstr>Présentation PowerPoint</vt:lpstr>
      <vt:lpstr>Synthèse (1)</vt:lpstr>
      <vt:lpstr>Synthèse (2)</vt:lpstr>
      <vt:lpstr>10 préconisations pour la suite du PRIJ</vt:lpstr>
      <vt:lpstr>Contribuez à l’évaluation de FORS-Recherche : répondez à notre questionnaire !</vt:lpstr>
      <vt:lpstr>Contacts</vt:lpstr>
    </vt:vector>
  </TitlesOfParts>
  <Company>FORS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Julien Van Hille</dc:creator>
  <cp:lastModifiedBy>Faïssa Moustapha</cp:lastModifiedBy>
  <cp:revision>231</cp:revision>
  <cp:lastPrinted>2019-01-04T10:17:29Z</cp:lastPrinted>
  <dcterms:created xsi:type="dcterms:W3CDTF">2018-03-12T09:53:39Z</dcterms:created>
  <dcterms:modified xsi:type="dcterms:W3CDTF">2020-06-08T07:04:53Z</dcterms:modified>
</cp:coreProperties>
</file>