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7" r:id="rId5"/>
    <p:sldId id="268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ement Dumas" initials="CD" lastIdx="1" clrIdx="0">
    <p:extLst>
      <p:ext uri="{19B8F6BF-5375-455C-9EA6-DF929625EA0E}">
        <p15:presenceInfo xmlns:p15="http://schemas.microsoft.com/office/powerpoint/2012/main" userId="S::c.dumas@defi-metiers.fr::5c600e26-ff7e-4b0c-aae4-b8b613307b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2A73"/>
    <a:srgbClr val="811B76"/>
    <a:srgbClr val="FC96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510" autoAdjust="0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ro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CFF78D6-DF97-6C47-97BD-8501EE090B5B}"/>
              </a:ext>
            </a:extLst>
          </p:cNvPr>
          <p:cNvSpPr/>
          <p:nvPr userDrawn="1"/>
        </p:nvSpPr>
        <p:spPr>
          <a:xfrm>
            <a:off x="0" y="1908313"/>
            <a:ext cx="9144000" cy="1347650"/>
          </a:xfrm>
          <a:prstGeom prst="rect">
            <a:avLst/>
          </a:prstGeom>
          <a:solidFill>
            <a:srgbClr val="811B7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7324"/>
            <a:ext cx="7772400" cy="73625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2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22304"/>
            <a:ext cx="6858000" cy="111318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64522E6C-7E5D-8E41-A5A0-5C68B544BF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3931" y="1960080"/>
            <a:ext cx="7196138" cy="442014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FR" dirty="0"/>
              <a:t>Cliquez pour modifier les styles du texte du masque :</a:t>
            </a:r>
          </a:p>
        </p:txBody>
      </p:sp>
      <p:pic>
        <p:nvPicPr>
          <p:cNvPr id="13" name="Image 1">
            <a:extLst>
              <a:ext uri="{FF2B5EF4-FFF2-40B4-BE49-F238E27FC236}">
                <a16:creationId xmlns:a16="http://schemas.microsoft.com/office/drawing/2014/main" id="{144F5B07-2EFB-094C-9ACE-15C228178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49263"/>
            <a:ext cx="90487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8EE83A85-0304-8E44-A042-A43CE02DCF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04257" y="3785743"/>
            <a:ext cx="4156178" cy="442014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400" b="1">
                <a:solidFill>
                  <a:srgbClr val="FC9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FR" dirty="0"/>
              <a:t>Cliquez pour modifier les styles du texte du masque :</a:t>
            </a:r>
          </a:p>
        </p:txBody>
      </p:sp>
    </p:spTree>
    <p:extLst>
      <p:ext uri="{BB962C8B-B14F-4D97-AF65-F5344CB8AC3E}">
        <p14:creationId xmlns:p14="http://schemas.microsoft.com/office/powerpoint/2010/main" val="352865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d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83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521405-8555-C042-8EEC-8D1FD4B0CF58}"/>
              </a:ext>
            </a:extLst>
          </p:cNvPr>
          <p:cNvSpPr/>
          <p:nvPr userDrawn="1"/>
        </p:nvSpPr>
        <p:spPr>
          <a:xfrm>
            <a:off x="0" y="274320"/>
            <a:ext cx="6757416" cy="928314"/>
          </a:xfrm>
          <a:prstGeom prst="rect">
            <a:avLst/>
          </a:prstGeom>
          <a:solidFill>
            <a:srgbClr val="811B7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" y="482767"/>
            <a:ext cx="5431536" cy="513929"/>
          </a:xfrm>
          <a:prstGeom prst="rect">
            <a:avLst/>
          </a:prstGeom>
        </p:spPr>
        <p:txBody>
          <a:bodyPr anchor="t" anchorCtr="0"/>
          <a:lstStyle>
            <a:lvl1pPr algn="l">
              <a:defRPr sz="2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37944"/>
            <a:ext cx="7886700" cy="282072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2965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intro-logo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3309"/>
            <a:ext cx="7772400" cy="73625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2600" b="1">
                <a:solidFill>
                  <a:srgbClr val="811B7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22304"/>
            <a:ext cx="6858000" cy="111318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64522E6C-7E5D-8E41-A5A0-5C68B544BF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3931" y="2056065"/>
            <a:ext cx="7196138" cy="442014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00" b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FR" dirty="0"/>
              <a:t>Cliquez pour modifier les styles du texte du masque :</a:t>
            </a:r>
          </a:p>
        </p:txBody>
      </p:sp>
      <p:pic>
        <p:nvPicPr>
          <p:cNvPr id="13" name="Image 1">
            <a:extLst>
              <a:ext uri="{FF2B5EF4-FFF2-40B4-BE49-F238E27FC236}">
                <a16:creationId xmlns:a16="http://schemas.microsoft.com/office/drawing/2014/main" id="{144F5B07-2EFB-094C-9ACE-15C228178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71565"/>
            <a:ext cx="90487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8EE83A85-0304-8E44-A042-A43CE02DCF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93911" y="3785743"/>
            <a:ext cx="4156178" cy="442014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 b="1">
                <a:solidFill>
                  <a:srgbClr val="FC9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FR" dirty="0"/>
              <a:t>Cliquez pour modifier les styles du texte du masque :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FFD5B4F-708A-464B-89D3-5F455DB8222B}"/>
              </a:ext>
            </a:extLst>
          </p:cNvPr>
          <p:cNvCxnSpPr/>
          <p:nvPr userDrawn="1"/>
        </p:nvCxnSpPr>
        <p:spPr>
          <a:xfrm>
            <a:off x="0" y="18288"/>
            <a:ext cx="9144000" cy="0"/>
          </a:xfrm>
          <a:prstGeom prst="line">
            <a:avLst/>
          </a:prstGeom>
          <a:ln w="50800">
            <a:solidFill>
              <a:srgbClr val="7D2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que 8">
            <a:extLst>
              <a:ext uri="{FF2B5EF4-FFF2-40B4-BE49-F238E27FC236}">
                <a16:creationId xmlns:a16="http://schemas.microsoft.com/office/drawing/2014/main" id="{BB098A41-8171-4C39-A5A3-60E8BC8897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05300" y="3490912"/>
            <a:ext cx="533400" cy="1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8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934" y="215002"/>
            <a:ext cx="7886700" cy="7669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7D2A7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3429000"/>
            <a:ext cx="7886700" cy="225651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4C2CE67-121E-9C43-830B-AC8F03AB2423}"/>
              </a:ext>
            </a:extLst>
          </p:cNvPr>
          <p:cNvCxnSpPr/>
          <p:nvPr userDrawn="1"/>
        </p:nvCxnSpPr>
        <p:spPr>
          <a:xfrm>
            <a:off x="0" y="18288"/>
            <a:ext cx="9144000" cy="0"/>
          </a:xfrm>
          <a:prstGeom prst="line">
            <a:avLst/>
          </a:prstGeom>
          <a:ln w="50800">
            <a:solidFill>
              <a:srgbClr val="7D2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0E71A8B8-4557-5146-9684-752F6FA29E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52589"/>
            <a:ext cx="7886699" cy="142398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371600" indent="0" algn="l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828800" indent="0" algn="l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dirty="0"/>
              <a:t>Quatrième niveau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9584C2B-52A1-41C9-98A2-E27EE021803D}"/>
              </a:ext>
            </a:extLst>
          </p:cNvPr>
          <p:cNvCxnSpPr/>
          <p:nvPr userDrawn="1"/>
        </p:nvCxnSpPr>
        <p:spPr>
          <a:xfrm>
            <a:off x="354842" y="388961"/>
            <a:ext cx="0" cy="470848"/>
          </a:xfrm>
          <a:prstGeom prst="line">
            <a:avLst/>
          </a:prstGeom>
          <a:ln>
            <a:solidFill>
              <a:srgbClr val="7D2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8CC1C696-8855-4EE5-BDDC-229140B539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1" y="1142884"/>
            <a:ext cx="4943474" cy="343016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0">
                <a:solidFill>
                  <a:srgbClr val="FC9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FR" dirty="0"/>
              <a:t>Cliquez pour modifier les styles du texte du masque :</a:t>
            </a:r>
          </a:p>
        </p:txBody>
      </p:sp>
    </p:spTree>
    <p:extLst>
      <p:ext uri="{BB962C8B-B14F-4D97-AF65-F5344CB8AC3E}">
        <p14:creationId xmlns:p14="http://schemas.microsoft.com/office/powerpoint/2010/main" val="39851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* sou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934" y="215002"/>
            <a:ext cx="7886700" cy="7669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7D2A7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4C2CE67-121E-9C43-830B-AC8F03AB2423}"/>
              </a:ext>
            </a:extLst>
          </p:cNvPr>
          <p:cNvCxnSpPr/>
          <p:nvPr userDrawn="1"/>
        </p:nvCxnSpPr>
        <p:spPr>
          <a:xfrm>
            <a:off x="0" y="18288"/>
            <a:ext cx="9144000" cy="0"/>
          </a:xfrm>
          <a:prstGeom prst="line">
            <a:avLst/>
          </a:prstGeom>
          <a:ln w="50800">
            <a:solidFill>
              <a:srgbClr val="7D2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9584C2B-52A1-41C9-98A2-E27EE021803D}"/>
              </a:ext>
            </a:extLst>
          </p:cNvPr>
          <p:cNvCxnSpPr/>
          <p:nvPr userDrawn="1"/>
        </p:nvCxnSpPr>
        <p:spPr>
          <a:xfrm>
            <a:off x="354842" y="388961"/>
            <a:ext cx="0" cy="470848"/>
          </a:xfrm>
          <a:prstGeom prst="line">
            <a:avLst/>
          </a:prstGeom>
          <a:ln>
            <a:solidFill>
              <a:srgbClr val="7D2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8CC1C696-8855-4EE5-BDDC-229140B539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1" y="1142884"/>
            <a:ext cx="4943474" cy="343016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0">
                <a:solidFill>
                  <a:srgbClr val="FC9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FR" dirty="0"/>
              <a:t>Cliquez pour modifier les styles du texte du masque :</a:t>
            </a:r>
          </a:p>
        </p:txBody>
      </p:sp>
    </p:spTree>
    <p:extLst>
      <p:ext uri="{BB962C8B-B14F-4D97-AF65-F5344CB8AC3E}">
        <p14:creationId xmlns:p14="http://schemas.microsoft.com/office/powerpoint/2010/main" val="322068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72420"/>
            <a:ext cx="2949178" cy="72778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800">
                <a:solidFill>
                  <a:srgbClr val="811B7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14850" y="87242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34457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6774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3962150"/>
          </a:xfrm>
          <a:effectLst>
            <a:softEdge rad="0"/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711311"/>
            <a:ext cx="7467599" cy="64173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BBEC68-4F83-4FF7-9460-84973A599488}"/>
              </a:ext>
            </a:extLst>
          </p:cNvPr>
          <p:cNvSpPr/>
          <p:nvPr userDrawn="1"/>
        </p:nvSpPr>
        <p:spPr>
          <a:xfrm>
            <a:off x="0" y="3679367"/>
            <a:ext cx="6724650" cy="755021"/>
          </a:xfrm>
          <a:prstGeom prst="rect">
            <a:avLst/>
          </a:prstGeom>
          <a:solidFill>
            <a:srgbClr val="7D2A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32F37575-0223-4A2F-A281-3F14D5FB5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29200" y="3681883"/>
            <a:ext cx="1476375" cy="85301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4058720-96BC-4286-8F08-2FDBF669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111" y="3806781"/>
            <a:ext cx="4647009" cy="52994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 -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rgbClr val="7D2A73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172A29B9-6D51-458E-9153-8BEAB2929E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244" y="2440826"/>
            <a:ext cx="323195" cy="2395448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54BF635-8AE3-4B16-9809-9B992119E652}"/>
              </a:ext>
            </a:extLst>
          </p:cNvPr>
          <p:cNvCxnSpPr/>
          <p:nvPr userDrawn="1"/>
        </p:nvCxnSpPr>
        <p:spPr>
          <a:xfrm>
            <a:off x="354842" y="779486"/>
            <a:ext cx="0" cy="470848"/>
          </a:xfrm>
          <a:prstGeom prst="line">
            <a:avLst/>
          </a:prstGeom>
          <a:ln>
            <a:solidFill>
              <a:srgbClr val="7D2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29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352499"/>
            <a:ext cx="2057400" cy="365125"/>
          </a:xfrm>
          <a:prstGeom prst="rect">
            <a:avLst/>
          </a:prstGeom>
        </p:spPr>
        <p:txBody>
          <a:bodyPr/>
          <a:lstStyle/>
          <a:p>
            <a:fld id="{5390322D-0E36-4946-B6A5-41490E7092EE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35249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5352499"/>
            <a:ext cx="2057400" cy="365125"/>
          </a:xfrm>
          <a:prstGeom prst="rect">
            <a:avLst/>
          </a:prstGeom>
        </p:spPr>
        <p:txBody>
          <a:bodyPr/>
          <a:lstStyle/>
          <a:p>
            <a:fld id="{9C78E455-BB45-8C4F-9245-6E1AF8170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95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8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2328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ZoneTexte 8">
            <a:extLst>
              <a:ext uri="{FF2B5EF4-FFF2-40B4-BE49-F238E27FC236}">
                <a16:creationId xmlns:a16="http://schemas.microsoft.com/office/drawing/2014/main" id="{775FB833-244A-984F-862F-3E51FF4BD2E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16175" y="6619875"/>
            <a:ext cx="4721225" cy="195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000" b="1" baseline="30000" dirty="0">
                <a:solidFill>
                  <a:srgbClr val="7F7F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 av. Jean Moulin 75014 Paris </a:t>
            </a:r>
            <a:r>
              <a:rPr lang="fr-FR" altLang="fr-FR" sz="1000" b="1" baseline="30000" dirty="0">
                <a:solidFill>
                  <a:srgbClr val="811B76"/>
                </a:solidFill>
                <a:latin typeface="Verdana" panose="020B0604030504040204" pitchFamily="34" charset="0"/>
                <a:sym typeface="Wingdings" pitchFamily="2" charset="2"/>
              </a:rPr>
              <a:t> </a:t>
            </a:r>
            <a:r>
              <a:rPr lang="fr-FR" altLang="fr-FR" sz="1000" b="1" baseline="30000" dirty="0">
                <a:solidFill>
                  <a:srgbClr val="7F7F7F"/>
                </a:solidFill>
                <a:latin typeface="Verdana" panose="020B0604030504040204" pitchFamily="34" charset="0"/>
              </a:rPr>
              <a:t> </a:t>
            </a:r>
            <a:r>
              <a:rPr lang="fr-FR" altLang="fr-FR" sz="1000" b="1" baseline="30000" dirty="0">
                <a:solidFill>
                  <a:srgbClr val="7F7F7F"/>
                </a:solidFill>
                <a:latin typeface="Helvetica" pitchFamily="2" charset="0"/>
              </a:rPr>
              <a:t>01 56 53 32 32</a:t>
            </a:r>
            <a:r>
              <a:rPr lang="fr-FR" altLang="fr-FR" sz="1000" b="1" baseline="30000" dirty="0">
                <a:solidFill>
                  <a:srgbClr val="7F7F7F"/>
                </a:solidFill>
                <a:latin typeface="Verdana" panose="020B0604030504040204" pitchFamily="34" charset="0"/>
              </a:rPr>
              <a:t> </a:t>
            </a:r>
            <a:r>
              <a:rPr lang="fr-FR" altLang="fr-FR" sz="1000" b="1" baseline="30000" dirty="0">
                <a:solidFill>
                  <a:srgbClr val="811B76"/>
                </a:solidFill>
                <a:latin typeface="Verdana" panose="020B0604030504040204" pitchFamily="34" charset="0"/>
                <a:sym typeface="Wingdings" pitchFamily="2" charset="2"/>
              </a:rPr>
              <a:t> </a:t>
            </a:r>
            <a:r>
              <a:rPr lang="fr-FR" altLang="fr-FR" sz="1000" b="1" baseline="30000" dirty="0">
                <a:solidFill>
                  <a:srgbClr val="7F7F7F"/>
                </a:solidFill>
                <a:latin typeface="Verdana" panose="020B0604030504040204" pitchFamily="34" charset="0"/>
              </a:rPr>
              <a:t> </a:t>
            </a:r>
            <a:r>
              <a:rPr lang="fr-FR" altLang="fr-FR" sz="1000" b="1" baseline="30000" dirty="0">
                <a:solidFill>
                  <a:srgbClr val="7F7F7F"/>
                </a:solidFill>
                <a:latin typeface="Helvetica" pitchFamily="2" charset="0"/>
              </a:rPr>
              <a:t>www.defi-metiers.fr</a:t>
            </a:r>
            <a:r>
              <a:rPr lang="fr-FR" altLang="fr-FR" sz="1000" b="1" baseline="30000" dirty="0">
                <a:solidFill>
                  <a:srgbClr val="7F7F7F"/>
                </a:solidFill>
                <a:latin typeface="Verdana" panose="020B0604030504040204" pitchFamily="34" charset="0"/>
              </a:rPr>
              <a:t>  </a:t>
            </a:r>
            <a:endParaRPr lang="fr-FR" altLang="fr-FR" sz="1000" b="1" baseline="30000" dirty="0">
              <a:solidFill>
                <a:srgbClr val="7F7F7F"/>
              </a:solidFill>
              <a:latin typeface="Helvetica" pitchFamily="2" charset="0"/>
            </a:endParaRPr>
          </a:p>
        </p:txBody>
      </p:sp>
      <p:pic>
        <p:nvPicPr>
          <p:cNvPr id="8" name="Graphique 1">
            <a:extLst>
              <a:ext uri="{FF2B5EF4-FFF2-40B4-BE49-F238E27FC236}">
                <a16:creationId xmlns:a16="http://schemas.microsoft.com/office/drawing/2014/main" id="{E9EDF1E4-9497-0549-B953-E3087443FF4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6481763"/>
            <a:ext cx="43497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phique 5">
            <a:extLst>
              <a:ext uri="{FF2B5EF4-FFF2-40B4-BE49-F238E27FC236}">
                <a16:creationId xmlns:a16="http://schemas.microsoft.com/office/drawing/2014/main" id="{BEC0275A-0F9D-7245-92E0-DB5FA6B1396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3" y="6488113"/>
            <a:ext cx="1023937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35FB644-B30D-6148-B79B-49599705EE07}"/>
              </a:ext>
            </a:extLst>
          </p:cNvPr>
          <p:cNvCxnSpPr/>
          <p:nvPr userDrawn="1"/>
        </p:nvCxnSpPr>
        <p:spPr>
          <a:xfrm>
            <a:off x="781050" y="6511925"/>
            <a:ext cx="0" cy="215900"/>
          </a:xfrm>
          <a:prstGeom prst="line">
            <a:avLst/>
          </a:prstGeom>
          <a:ln w="6350">
            <a:solidFill>
              <a:srgbClr val="81217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24FD7EEC-15B0-6449-AA66-BF09DAAB045E}"/>
              </a:ext>
            </a:extLst>
          </p:cNvPr>
          <p:cNvSpPr txBox="1">
            <a:spLocks/>
          </p:cNvSpPr>
          <p:nvPr userDrawn="1"/>
        </p:nvSpPr>
        <p:spPr>
          <a:xfrm>
            <a:off x="8213725" y="6592888"/>
            <a:ext cx="741363" cy="1603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600" kern="1200" smtClean="0">
                <a:solidFill>
                  <a:srgbClr val="7F7F7F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2E925DC-AAB2-5548-B1BE-F86F779C15B1}" type="datetime1">
              <a:rPr lang="fr-FR" altLang="fr-FR" smtClean="0"/>
              <a:pPr>
                <a:defRPr/>
              </a:pPr>
              <a:t>24/02/2020</a:t>
            </a:fld>
            <a:endParaRPr lang="fr-FR" alt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39E948A-7CC2-FD47-862F-18A5A23DFE5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204200" y="6354763"/>
            <a:ext cx="7413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F981A143-4C53-3740-BF22-70CACB19DAC2}" type="slidenum">
              <a:rPr lang="fr-FR" altLang="fr-FR" sz="700" smtClean="0">
                <a:solidFill>
                  <a:srgbClr val="811B76"/>
                </a:solidFill>
                <a:latin typeface="Montserrat" panose="02000505000000020004" pitchFamily="2" charset="77"/>
              </a:rPr>
              <a:pPr eaLnBrk="1" hangingPunct="1">
                <a:defRPr/>
              </a:pPr>
              <a:t>‹N°›</a:t>
            </a:fld>
            <a:endParaRPr lang="fr-FR" altLang="fr-FR" sz="700">
              <a:solidFill>
                <a:srgbClr val="811B76"/>
              </a:solidFill>
              <a:latin typeface="Montserrat" panose="02000505000000020004" pitchFamily="2" charset="77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6261227-8872-6540-A5BE-3D9309AA170A}"/>
              </a:ext>
            </a:extLst>
          </p:cNvPr>
          <p:cNvCxnSpPr/>
          <p:nvPr userDrawn="1"/>
        </p:nvCxnSpPr>
        <p:spPr>
          <a:xfrm>
            <a:off x="8204200" y="6413500"/>
            <a:ext cx="0" cy="314325"/>
          </a:xfrm>
          <a:prstGeom prst="line">
            <a:avLst/>
          </a:prstGeom>
          <a:ln w="6350">
            <a:solidFill>
              <a:srgbClr val="81217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Espace réservé du titre 18">
            <a:extLst>
              <a:ext uri="{FF2B5EF4-FFF2-40B4-BE49-F238E27FC236}">
                <a16:creationId xmlns:a16="http://schemas.microsoft.com/office/drawing/2014/main" id="{FFFCA2F4-833C-094E-A959-27419D48D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F217CE2-BE05-4DF5-BC7A-7A1305C11696}"/>
              </a:ext>
            </a:extLst>
          </p:cNvPr>
          <p:cNvSpPr/>
          <p:nvPr userDrawn="1"/>
        </p:nvSpPr>
        <p:spPr>
          <a:xfrm>
            <a:off x="5434721" y="6671638"/>
            <a:ext cx="32003" cy="32003"/>
          </a:xfrm>
          <a:prstGeom prst="ellipse">
            <a:avLst/>
          </a:prstGeom>
          <a:solidFill>
            <a:srgbClr val="811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2199C0D5-4ED4-4C57-8912-EABD56166638}"/>
              </a:ext>
            </a:extLst>
          </p:cNvPr>
          <p:cNvSpPr/>
          <p:nvPr userDrawn="1"/>
        </p:nvSpPr>
        <p:spPr>
          <a:xfrm>
            <a:off x="4776787" y="6668650"/>
            <a:ext cx="32003" cy="32003"/>
          </a:xfrm>
          <a:prstGeom prst="ellipse">
            <a:avLst/>
          </a:prstGeom>
          <a:solidFill>
            <a:srgbClr val="811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05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70" r:id="rId3"/>
    <p:sldLayoutId id="2147483673" r:id="rId4"/>
    <p:sldLayoutId id="2147483662" r:id="rId5"/>
    <p:sldLayoutId id="2147483669" r:id="rId6"/>
    <p:sldLayoutId id="2147483671" r:id="rId7"/>
    <p:sldLayoutId id="2147483666" r:id="rId8"/>
    <p:sldLayoutId id="2147483668" r:id="rId9"/>
    <p:sldLayoutId id="214748367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sertion-jeunes.defi-metiers.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insertion-jeunes@defi-metiers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A7F76D-D2D5-4151-A7A2-44A612646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Une plateforme collaborative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0AF8F0-B444-4A99-9DB3-A805E66F3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22304"/>
            <a:ext cx="6858000" cy="1962386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25 février 2020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462F06-F81D-458D-88B0-98A8D87EDB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04257" y="3785742"/>
            <a:ext cx="4156178" cy="619203"/>
          </a:xfrm>
        </p:spPr>
        <p:txBody>
          <a:bodyPr/>
          <a:lstStyle/>
          <a:p>
            <a:r>
              <a:rPr lang="fr-FR" sz="1600" dirty="0"/>
              <a:t>Séminaire des référents PRIJ</a:t>
            </a:r>
          </a:p>
        </p:txBody>
      </p:sp>
    </p:spTree>
    <p:extLst>
      <p:ext uri="{BB962C8B-B14F-4D97-AF65-F5344CB8AC3E}">
        <p14:creationId xmlns:p14="http://schemas.microsoft.com/office/powerpoint/2010/main" val="1235717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50981-7AC3-4686-AE59-4B282D19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Une plateforme collaborative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0C4608-6841-404E-9703-6645FF26A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37943"/>
            <a:ext cx="7886700" cy="368362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fr-FR" altLang="fr-FR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Pour qui ?</a:t>
            </a:r>
          </a:p>
          <a:p>
            <a:pPr lvl="1"/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Une plateforme destinée aux référents et acteurs du Plan d’Insertion des Jeunes des Quartiers Prioritaires de la politique de la Ville</a:t>
            </a:r>
          </a:p>
          <a:p>
            <a:pPr>
              <a:spcBef>
                <a:spcPts val="1200"/>
              </a:spcBef>
            </a:pPr>
            <a:r>
              <a:rPr lang="fr-FR" altLang="fr-FR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Pour quoi ?</a:t>
            </a:r>
          </a:p>
          <a:p>
            <a:pPr lvl="1"/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Pour partager de l’information</a:t>
            </a:r>
          </a:p>
          <a:p>
            <a:pPr lvl="1"/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Pour mieux connaître les dispositifs mobilisables en fonction des objectifs, des parcours des jeunes et de leur projet</a:t>
            </a:r>
          </a:p>
          <a:p>
            <a:pPr lvl="1"/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Pour partager des pratiques et trouver des solutions ensemble</a:t>
            </a:r>
          </a:p>
          <a:p>
            <a:pPr>
              <a:spcBef>
                <a:spcPts val="1200"/>
              </a:spcBef>
            </a:pPr>
            <a:r>
              <a:rPr lang="fr-FR" altLang="fr-FR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Comment ?</a:t>
            </a:r>
          </a:p>
          <a:p>
            <a:pPr lvl="1"/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Une plateforme accessible à tout moment sur ordinateur, tablette ou smartphone </a:t>
            </a:r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https://insertion-jeunes.defi-metiers.fr/</a:t>
            </a:r>
            <a:endParaRPr lang="fr-FR" altLang="fr-FR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Une connexion sécurisée avec un identifiant et un mot de passe,</a:t>
            </a:r>
          </a:p>
          <a:p>
            <a:pPr lvl="1"/>
            <a:r>
              <a:rPr lang="fr-FR" altLang="fr-F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La possibilité de constituer des groupes avec des informations accessibles uniquement aux membres du groupe, exemple : les groupes opérationnels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640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0C4608-6841-404E-9703-6645FF26A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37943"/>
            <a:ext cx="7886700" cy="4369426"/>
          </a:xfrm>
        </p:spPr>
        <p:txBody>
          <a:bodyPr>
            <a:normAutofit fontScale="92500" lnSpcReduction="20000"/>
          </a:bodyPr>
          <a:lstStyle/>
          <a:p>
            <a:r>
              <a:rPr lang="fr-FR" dirty="0">
                <a:ea typeface="Verdana"/>
              </a:rPr>
              <a:t>Trois parties :</a:t>
            </a:r>
          </a:p>
          <a:p>
            <a:endParaRPr lang="en-US" sz="800" dirty="0">
              <a:ea typeface="Verdana"/>
            </a:endParaRPr>
          </a:p>
          <a:p>
            <a:pPr lvl="1">
              <a:buFont typeface="Wingdings,Sans-Serif"/>
              <a:buChar char="v"/>
            </a:pPr>
            <a:r>
              <a:rPr lang="fr-FR" sz="1200" b="1" dirty="0">
                <a:solidFill>
                  <a:schemeClr val="accent6"/>
                </a:solidFill>
                <a:ea typeface="Verdana"/>
              </a:rPr>
              <a:t> </a:t>
            </a:r>
            <a:r>
              <a:rPr lang="fr-FR" sz="1200" b="1" dirty="0">
                <a:solidFill>
                  <a:schemeClr val="accent3"/>
                </a:solidFill>
                <a:ea typeface="Verdana"/>
              </a:rPr>
              <a:t>Une partie annuaire </a:t>
            </a:r>
            <a:r>
              <a:rPr lang="fr-FR" sz="1200" dirty="0">
                <a:ea typeface="Verdana"/>
              </a:rPr>
              <a:t>qui permet d'identifier des contacts utiles, de leur adresser un message, mais aussi de suivre les publications de cette personne sur la plateforme</a:t>
            </a:r>
            <a:br>
              <a:rPr lang="fr-FR" sz="1200" dirty="0">
                <a:ea typeface="Verdana"/>
              </a:rPr>
            </a:br>
            <a:endParaRPr lang="en-US" sz="1200" dirty="0">
              <a:ea typeface="Verdana"/>
            </a:endParaRPr>
          </a:p>
          <a:p>
            <a:pPr lvl="1">
              <a:buFont typeface="Wingdings,Sans-Serif"/>
              <a:buChar char="v"/>
            </a:pPr>
            <a:r>
              <a:rPr lang="fr-FR" sz="1200" dirty="0">
                <a:solidFill>
                  <a:schemeClr val="accent6"/>
                </a:solidFill>
                <a:ea typeface="Verdana"/>
              </a:rPr>
              <a:t> </a:t>
            </a:r>
            <a:r>
              <a:rPr lang="fr-FR" sz="1200" b="1" dirty="0">
                <a:ea typeface="Verdana"/>
              </a:rPr>
              <a:t>Une partie "documentaire" </a:t>
            </a:r>
            <a:r>
              <a:rPr lang="fr-FR" sz="1200" dirty="0">
                <a:ea typeface="Verdana"/>
              </a:rPr>
              <a:t>: il s'agit d'informations concernant le PRIJ qui sont mises à disposition, que vous pouvez consulter, télécharger, voir imprimer. Ce sont les zones bleues de la plateforme sur la partie droite</a:t>
            </a:r>
            <a:br>
              <a:rPr lang="fr-FR" sz="1200" dirty="0">
                <a:ea typeface="Verdana"/>
              </a:rPr>
            </a:br>
            <a:endParaRPr lang="en-US" sz="1200" dirty="0">
              <a:ea typeface="Verdana"/>
            </a:endParaRPr>
          </a:p>
          <a:p>
            <a:pPr lvl="1">
              <a:buFont typeface="Wingdings,Sans-Serif"/>
              <a:buChar char="v"/>
            </a:pPr>
            <a:r>
              <a:rPr lang="fr-FR" sz="1200" dirty="0">
                <a:solidFill>
                  <a:schemeClr val="accent6"/>
                </a:solidFill>
                <a:ea typeface="Verdana"/>
              </a:rPr>
              <a:t> </a:t>
            </a:r>
            <a:r>
              <a:rPr lang="fr-FR" sz="1200" b="1" dirty="0">
                <a:ea typeface="Verdana"/>
              </a:rPr>
              <a:t>Une partie "interactive"</a:t>
            </a:r>
            <a:r>
              <a:rPr lang="fr-FR" sz="1200" dirty="0">
                <a:ea typeface="Verdana"/>
              </a:rPr>
              <a:t> : il s'agit d'information, de questionnement, de remarque, d'analyse que vous souhaitez partager. Ce sont les zones blanches de la plateforme avec la partie centrale</a:t>
            </a:r>
          </a:p>
          <a:p>
            <a:pPr lvl="1"/>
            <a:endParaRPr lang="en-US" sz="1200" dirty="0">
              <a:ea typeface="Verdana"/>
            </a:endParaRPr>
          </a:p>
          <a:p>
            <a:pPr lvl="1"/>
            <a:endParaRPr lang="fr-FR" sz="1200" b="1" dirty="0">
              <a:latin typeface="+mj-lt"/>
              <a:ea typeface="Verdana"/>
            </a:endParaRPr>
          </a:p>
          <a:p>
            <a:pPr lvl="1"/>
            <a:endParaRPr lang="fr-FR" sz="1200" b="1" dirty="0">
              <a:latin typeface="+mj-lt"/>
              <a:ea typeface="Verdana"/>
            </a:endParaRPr>
          </a:p>
          <a:p>
            <a:pPr lvl="1"/>
            <a:r>
              <a:rPr lang="fr-FR" sz="1200" b="1" dirty="0">
                <a:latin typeface="+mj-lt"/>
                <a:ea typeface="Verdana"/>
              </a:rPr>
              <a:t>Les groupes opérationnels</a:t>
            </a:r>
            <a:r>
              <a:rPr lang="en-US" sz="1200" b="1" dirty="0">
                <a:latin typeface="+mj-lt"/>
                <a:ea typeface="Verdana"/>
              </a:rPr>
              <a:t> :</a:t>
            </a:r>
            <a:r>
              <a:rPr lang="fr-FR" sz="1200" b="1" dirty="0">
                <a:latin typeface="+mj-lt"/>
                <a:ea typeface="Verdana"/>
              </a:rPr>
              <a:t> </a:t>
            </a:r>
            <a:r>
              <a:rPr lang="fr-FR" altLang="fr-FR" sz="1200" dirty="0">
                <a:solidFill>
                  <a:schemeClr val="tx1"/>
                </a:solidFill>
                <a:latin typeface="+mj-lt"/>
                <a:cs typeface="Verdana" panose="020B0604030504040204" pitchFamily="34" charset="0"/>
              </a:rPr>
              <a:t>​</a:t>
            </a:r>
            <a:r>
              <a:rPr lang="fr-FR" altLang="fr-FR" sz="1200" dirty="0">
                <a:latin typeface="+mj-lt"/>
                <a:cs typeface="Verdana" panose="020B0604030504040204" pitchFamily="34" charset="0"/>
              </a:rPr>
              <a:t>l</a:t>
            </a:r>
            <a:r>
              <a:rPr lang="fr-FR" altLang="fr-FR" sz="1200" dirty="0">
                <a:solidFill>
                  <a:schemeClr val="tx1"/>
                </a:solidFill>
                <a:latin typeface="+mj-lt"/>
                <a:cs typeface="Verdana" panose="020B0604030504040204" pitchFamily="34" charset="0"/>
              </a:rPr>
              <a:t>e groupe est constitué par le coordonnateur et les membres de la plateforme que celui-ci invite.​ Il permet de poster les comptes rendus de réunions, des documents de travail…Pas de mention nominative sur le jeune ou permettant de l’identifier </a:t>
            </a:r>
          </a:p>
          <a:p>
            <a:pPr lvl="1"/>
            <a:endParaRPr lang="fr-FR" altLang="fr-FR" sz="1050" b="1" dirty="0">
              <a:latin typeface="+mj-lt"/>
              <a:cs typeface="Verdana" panose="020B0604030504040204" pitchFamily="34" charset="0"/>
            </a:endParaRPr>
          </a:p>
          <a:p>
            <a:pPr lvl="1"/>
            <a:r>
              <a:rPr lang="fr-FR" altLang="fr-FR" sz="1200" b="1" dirty="0">
                <a:latin typeface="+mj-lt"/>
                <a:cs typeface="Verdana" panose="020B0604030504040204" pitchFamily="34" charset="0"/>
              </a:rPr>
              <a:t>Le groupe spécifique ’’illettrisme</a:t>
            </a:r>
            <a:r>
              <a:rPr lang="fr-FR" altLang="fr-FR" sz="1200" dirty="0">
                <a:latin typeface="+mj-lt"/>
                <a:cs typeface="Verdana" panose="020B0604030504040204" pitchFamily="34" charset="0"/>
              </a:rPr>
              <a:t>​’’:  Un espace collaboratif réservé aux personnes impliquées dans l'expérimentation menée par </a:t>
            </a:r>
            <a:r>
              <a:rPr lang="fr-FR" sz="1200" dirty="0">
                <a:latin typeface="+mj-lt"/>
              </a:rPr>
              <a:t>CDRIML et Défi Métiers</a:t>
            </a:r>
            <a:r>
              <a:rPr lang="fr-FR" altLang="fr-FR" sz="1200" dirty="0">
                <a:latin typeface="+mj-lt"/>
                <a:cs typeface="Verdana" panose="020B0604030504040204" pitchFamily="34" charset="0"/>
              </a:rPr>
              <a:t>.​ Espace dont la structuration se fait au fur et à mesure des besoins et des outils développés pendant l’expérimentation.</a:t>
            </a:r>
            <a:endParaRPr lang="fr-FR" altLang="fr-FR" sz="1200" dirty="0">
              <a:latin typeface="+mj-lt"/>
              <a:ea typeface="ＭＳ Ｐゴシック"/>
            </a:endParaRPr>
          </a:p>
          <a:p>
            <a:pPr lvl="1" algn="ctr"/>
            <a:endParaRPr lang="fr-FR" altLang="fr-FR" sz="1400" dirty="0">
              <a:latin typeface="+mj-lt"/>
              <a:ea typeface="ＭＳ Ｐゴシック"/>
            </a:endParaRPr>
          </a:p>
          <a:p>
            <a:pPr lvl="1" algn="ctr"/>
            <a:endParaRPr lang="fr-FR" altLang="fr-FR" sz="1400" dirty="0">
              <a:ea typeface="ＭＳ Ｐゴシック"/>
            </a:endParaRPr>
          </a:p>
          <a:p>
            <a:pPr lvl="1" algn="ctr"/>
            <a:endParaRPr lang="fr-FR" altLang="fr-FR" sz="1400" dirty="0">
              <a:ea typeface="ＭＳ Ｐゴシック"/>
            </a:endParaRPr>
          </a:p>
          <a:p>
            <a:pPr lvl="1" algn="ctr"/>
            <a:endParaRPr lang="fr-FR" altLang="fr-FR" sz="1400" dirty="0">
              <a:ea typeface="ＭＳ Ｐゴシック"/>
            </a:endParaRPr>
          </a:p>
          <a:p>
            <a:pPr lvl="1" algn="ctr"/>
            <a:r>
              <a:rPr lang="fr-FR" altLang="fr-FR" sz="1400" dirty="0">
                <a:ea typeface="ＭＳ Ｐゴシック"/>
              </a:rPr>
              <a:t>Contact : </a:t>
            </a:r>
            <a:r>
              <a:rPr lang="fr-FR" altLang="fr-FR" sz="1400" dirty="0">
                <a:ea typeface="ＭＳ Ｐゴシック"/>
                <a:hlinkClick r:id="rId2"/>
              </a:rPr>
              <a:t>insertion-jeunes@defi-metiers.fr</a:t>
            </a:r>
            <a:endParaRPr lang="fr-FR" altLang="fr-FR" sz="1400" dirty="0">
              <a:ea typeface="ＭＳ Ｐゴシック"/>
            </a:endParaRP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1AD8C4F-7DAC-4EDA-AC93-BCCC4241B7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609" y="3856327"/>
            <a:ext cx="7609741" cy="150348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C650981-7AC3-4686-AE59-4B282D19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ea typeface="Verdana"/>
              </a:rPr>
              <a:t>La composition de la plateforme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56637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</a:spPr>
      <a:bodyPr>
        <a:spAutoFit/>
      </a:bodyPr>
      <a:lstStyle>
        <a:defPPr algn="ctr" eaLnBrk="1" hangingPunct="1">
          <a:defRPr sz="1000" b="1" baseline="30000" dirty="0">
            <a:solidFill>
              <a:srgbClr val="7F7F7F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-defimetiers.potx" id="{E077A52A-659A-4A18-8E10-83A4C5943462}" vid="{FC6A58FB-5110-4687-ACF1-A72A3C21964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701F12DBA40247AFC7D1807FE28398" ma:contentTypeVersion="14" ma:contentTypeDescription="Crée un document." ma:contentTypeScope="" ma:versionID="f8a6340ffcaa316afd3881089300577b">
  <xsd:schema xmlns:xsd="http://www.w3.org/2001/XMLSchema" xmlns:xs="http://www.w3.org/2001/XMLSchema" xmlns:p="http://schemas.microsoft.com/office/2006/metadata/properties" xmlns:ns2="be1fc911-f00f-4e5a-8479-62993e9d0ed7" xmlns:ns3="d5752ec2-b655-4a54-9414-45070225529b" targetNamespace="http://schemas.microsoft.com/office/2006/metadata/properties" ma:root="true" ma:fieldsID="79ae3d24740b8ea33174ed34fe199f17" ns2:_="" ns3:_="">
    <xsd:import namespace="be1fc911-f00f-4e5a-8479-62993e9d0ed7"/>
    <xsd:import namespace="d5752ec2-b655-4a54-9414-4507022552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Observ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1fc911-f00f-4e5a-8479-62993e9d0ed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752ec2-b655-4a54-9414-4507022552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Observation" ma:index="18" nillable="true" ma:displayName="Observation" ma:format="Dropdown" ma:internalName="Observation">
      <xsd:simpleType>
        <xsd:restriction base="dms:Text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bservation xmlns="d5752ec2-b655-4a54-9414-45070225529b" xsi:nil="true"/>
  </documentManagement>
</p:properties>
</file>

<file path=customXml/itemProps1.xml><?xml version="1.0" encoding="utf-8"?>
<ds:datastoreItem xmlns:ds="http://schemas.openxmlformats.org/officeDocument/2006/customXml" ds:itemID="{324D8317-0466-4593-AD96-159267C22A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1fc911-f00f-4e5a-8479-62993e9d0ed7"/>
    <ds:schemaRef ds:uri="d5752ec2-b655-4a54-9414-4507022552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CEB7A1-1D18-494D-A6C4-CF48867ED3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EB5A48-00EA-439C-A579-9C4733A0E894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5752ec2-b655-4a54-9414-45070225529b"/>
    <ds:schemaRef ds:uri="http://purl.org/dc/elements/1.1/"/>
    <ds:schemaRef ds:uri="http://schemas.microsoft.com/office/2006/metadata/properties"/>
    <ds:schemaRef ds:uri="be1fc911-f00f-4e5a-8479-62993e9d0ed7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Présentation-defimetiers</Template>
  <TotalTime>20</TotalTime>
  <Words>344</Words>
  <Application>Microsoft Office PowerPoint</Application>
  <PresentationFormat>Affichage à l'écran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Montserrat</vt:lpstr>
      <vt:lpstr>Verdana</vt:lpstr>
      <vt:lpstr>Wingdings,Sans-Serif</vt:lpstr>
      <vt:lpstr>Thème Office</vt:lpstr>
      <vt:lpstr>Une plateforme collaborative </vt:lpstr>
      <vt:lpstr>Une plateforme collaborative</vt:lpstr>
      <vt:lpstr>La composition de la plateforme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plateforme collaborative </dc:title>
  <dc:creator>Faïssa Moustapha</dc:creator>
  <cp:lastModifiedBy>Bara NDIAYE</cp:lastModifiedBy>
  <cp:revision>4</cp:revision>
  <dcterms:created xsi:type="dcterms:W3CDTF">2020-02-19T10:09:45Z</dcterms:created>
  <dcterms:modified xsi:type="dcterms:W3CDTF">2020-02-24T21:01:11Z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0x010100C8701F12DBA40247AFC7D1807FE28398</vt:lpwstr>
  </property>
</Properties>
</file>