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58" r:id="rId3"/>
    <p:sldId id="260" r:id="rId4"/>
    <p:sldId id="259" r:id="rId5"/>
    <p:sldId id="262" r:id="rId6"/>
    <p:sldId id="261" r:id="rId7"/>
    <p:sldId id="263" r:id="rId8"/>
    <p:sldId id="264" r:id="rId9"/>
  </p:sldIdLst>
  <p:sldSz cx="12192000" cy="6858000"/>
  <p:notesSz cx="9940925" cy="68087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9000"/>
    <a:srgbClr val="7CCED4"/>
    <a:srgbClr val="FFCC00"/>
    <a:srgbClr val="FFFFFF"/>
    <a:srgbClr val="C7EAEC"/>
    <a:srgbClr val="79B41D"/>
    <a:srgbClr val="25AD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186DA-CC87-446B-B7CD-3E293FFE80B7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22C5D-11A0-4906-879E-A3C442A04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610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36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65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99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71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10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60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82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93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85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0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72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1BAA-3677-4920-9C66-4FE8F4136E98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DF720-A788-4E74-A233-24DE3421D5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05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6.png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04814"/>
            <a:ext cx="817209" cy="101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 descr="F:\CDRIML-SF\CDRIML_2019\LOGO\LOGO_RIDF_20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773" y="505714"/>
            <a:ext cx="1834401" cy="67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7"/>
          <p:cNvSpPr txBox="1">
            <a:spLocks/>
          </p:cNvSpPr>
          <p:nvPr/>
        </p:nvSpPr>
        <p:spPr>
          <a:xfrm>
            <a:off x="2241232" y="1567543"/>
            <a:ext cx="7848872" cy="2941577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fr-FR" sz="3900" spc="300" dirty="0" smtClean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</a:t>
            </a:r>
            <a:r>
              <a:rPr lang="fr-FR" sz="3900" spc="300" dirty="0" smtClean="0">
                <a:solidFill>
                  <a:srgbClr val="24AEB8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entre</a:t>
            </a:r>
            <a:r>
              <a:rPr lang="fr-FR" sz="3900" spc="300" dirty="0" smtClean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9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fr-FR" sz="39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</a:t>
            </a:r>
            <a:r>
              <a:rPr lang="fr-FR" sz="39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9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</a:t>
            </a:r>
            <a:r>
              <a:rPr lang="fr-FR" sz="39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essources</a:t>
            </a:r>
            <a:r>
              <a:rPr lang="fr-FR" sz="39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9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</a:t>
            </a:r>
            <a:r>
              <a:rPr lang="fr-FR" sz="39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llettrisme</a:t>
            </a:r>
            <a:r>
              <a:rPr lang="fr-FR" sz="39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fr-FR" sz="39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et</a:t>
            </a:r>
            <a:r>
              <a:rPr lang="fr-FR" sz="39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9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</a:t>
            </a:r>
            <a:r>
              <a:rPr lang="fr-FR" sz="39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aîtrise</a:t>
            </a:r>
            <a:r>
              <a:rPr lang="fr-FR" sz="39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9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la </a:t>
            </a:r>
            <a:r>
              <a:rPr lang="fr-FR" sz="39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</a:t>
            </a:r>
            <a:r>
              <a:rPr lang="fr-FR" sz="39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angue</a:t>
            </a:r>
            <a:r>
              <a:rPr lang="fr-FR" sz="39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fr-FR" sz="22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Île-de-France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89166" y="4509120"/>
            <a:ext cx="93530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spc="3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Mardi 25 février 2020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spc="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JOURNÉE DE SENSIBILISATION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spc="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DES RÉFÉRENTS DE PARCOURS (PRIJ) </a:t>
            </a:r>
            <a:endParaRPr lang="fr-FR" sz="1400" b="1" spc="3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971" y="6103586"/>
            <a:ext cx="107140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413" y="5819403"/>
            <a:ext cx="1355825" cy="71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Image 23" descr="C:\Users\kquelesne\AppData\Local\Microsoft\Windows\Temporary Internet Files\Content.Outlook\7BD9KVC1\2018_GIPFCIP_logo_academique_versailles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00" y="5819404"/>
            <a:ext cx="1472180" cy="7162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necteur droit 46"/>
          <p:cNvCxnSpPr>
            <a:stCxn id="39" idx="3"/>
          </p:cNvCxnSpPr>
          <p:nvPr/>
        </p:nvCxnSpPr>
        <p:spPr>
          <a:xfrm flipH="1" flipV="1">
            <a:off x="2619817" y="5676822"/>
            <a:ext cx="8608785" cy="656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>
            <a:stCxn id="31" idx="2"/>
            <a:endCxn id="19" idx="0"/>
          </p:cNvCxnSpPr>
          <p:nvPr/>
        </p:nvCxnSpPr>
        <p:spPr>
          <a:xfrm>
            <a:off x="1824129" y="1361035"/>
            <a:ext cx="3675" cy="34647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1017750" y="4825767"/>
            <a:ext cx="1620107" cy="1512168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669112" y="3631806"/>
            <a:ext cx="1110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582" y="4958322"/>
            <a:ext cx="974403" cy="1208562"/>
          </a:xfrm>
          <a:prstGeom prst="rect">
            <a:avLst/>
          </a:prstGeom>
        </p:spPr>
      </p:pic>
      <p:sp>
        <p:nvSpPr>
          <p:cNvPr id="22" name="Rectangle à coins arrondis 21"/>
          <p:cNvSpPr/>
          <p:nvPr/>
        </p:nvSpPr>
        <p:spPr>
          <a:xfrm>
            <a:off x="545707" y="2424038"/>
            <a:ext cx="2520281" cy="625911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835052" y="2580648"/>
            <a:ext cx="194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rbel" panose="020B0503020204020204" pitchFamily="34" charset="0"/>
              </a:rPr>
              <a:t>1 </a:t>
            </a:r>
            <a:r>
              <a:rPr lang="fr-FR" dirty="0" smtClean="0">
                <a:latin typeface="Corbel" panose="020B0503020204020204" pitchFamily="34" charset="0"/>
              </a:rPr>
              <a:t>Cheffe </a:t>
            </a:r>
            <a:r>
              <a:rPr lang="fr-FR" dirty="0">
                <a:latin typeface="Corbel" panose="020B0503020204020204" pitchFamily="34" charset="0"/>
              </a:rPr>
              <a:t>de </a:t>
            </a:r>
            <a:r>
              <a:rPr lang="fr-FR" dirty="0" smtClean="0">
                <a:latin typeface="Corbel" panose="020B0503020204020204" pitchFamily="34" charset="0"/>
              </a:rPr>
              <a:t>projet</a:t>
            </a:r>
            <a:endParaRPr lang="fr-FR" dirty="0">
              <a:latin typeface="Corbel" panose="020B0503020204020204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545707" y="3445536"/>
            <a:ext cx="2520281" cy="1090316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80571" y="3539473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orbel" panose="020B0503020204020204" pitchFamily="34" charset="0"/>
              </a:rPr>
              <a:t>1 Chargée de développement </a:t>
            </a:r>
            <a:r>
              <a:rPr lang="fr-FR" dirty="0" smtClean="0">
                <a:latin typeface="Corbel" panose="020B0503020204020204" pitchFamily="34" charset="0"/>
              </a:rPr>
              <a:t>Projets </a:t>
            </a:r>
            <a:r>
              <a:rPr lang="fr-FR" dirty="0">
                <a:latin typeface="Corbel" panose="020B0503020204020204" pitchFamily="34" charset="0"/>
              </a:rPr>
              <a:t>et </a:t>
            </a:r>
            <a:r>
              <a:rPr lang="fr-FR" dirty="0" smtClean="0">
                <a:latin typeface="Corbel" panose="020B0503020204020204" pitchFamily="34" charset="0"/>
              </a:rPr>
              <a:t>Partenariats</a:t>
            </a:r>
            <a:endParaRPr lang="fr-FR" dirty="0">
              <a:latin typeface="Corbel" panose="020B0503020204020204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563988" y="864406"/>
            <a:ext cx="2520281" cy="496629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684417" y="92805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orbel" panose="020B0503020204020204" pitchFamily="34" charset="0"/>
              </a:rPr>
              <a:t>1 Coordinatrice</a:t>
            </a:r>
            <a:r>
              <a:rPr lang="fr-FR" sz="1600" dirty="0"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580571" y="1548586"/>
            <a:ext cx="2523942" cy="479865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1154266" y="1599887"/>
            <a:ext cx="133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rbel" panose="020B0503020204020204" pitchFamily="34" charset="0"/>
              </a:rPr>
              <a:t>1 </a:t>
            </a:r>
            <a:r>
              <a:rPr lang="fr-FR" dirty="0" smtClean="0">
                <a:latin typeface="Corbel" panose="020B0503020204020204" pitchFamily="34" charset="0"/>
              </a:rPr>
              <a:t>Apprenti</a:t>
            </a:r>
            <a:endParaRPr lang="fr-FR" sz="1600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3218053" y="5259260"/>
            <a:ext cx="2520281" cy="93014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orbel" panose="020B0503020204020204" pitchFamily="34" charset="0"/>
              </a:rPr>
              <a:t>1 </a:t>
            </a:r>
            <a:r>
              <a:rPr lang="fr-FR" dirty="0" smtClean="0">
                <a:latin typeface="Corbel" panose="020B0503020204020204" pitchFamily="34" charset="0"/>
              </a:rPr>
              <a:t>Référente </a:t>
            </a:r>
          </a:p>
          <a:p>
            <a:pPr algn="ctr"/>
            <a:r>
              <a:rPr lang="fr-FR" b="1" dirty="0" smtClean="0">
                <a:latin typeface="Corbel" panose="020B0503020204020204" pitchFamily="34" charset="0"/>
              </a:rPr>
              <a:t>Ouest-Francilien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5942363" y="5272325"/>
            <a:ext cx="2520281" cy="93014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orbel" panose="020B0503020204020204" pitchFamily="34" charset="0"/>
              </a:rPr>
              <a:t>1 </a:t>
            </a:r>
            <a:r>
              <a:rPr lang="fr-FR" dirty="0" smtClean="0">
                <a:latin typeface="Corbel" panose="020B0503020204020204" pitchFamily="34" charset="0"/>
              </a:rPr>
              <a:t>Référente </a:t>
            </a:r>
            <a:endParaRPr lang="fr-FR" dirty="0">
              <a:latin typeface="Corbel" panose="020B0503020204020204" pitchFamily="34" charset="0"/>
            </a:endParaRPr>
          </a:p>
          <a:p>
            <a:pPr algn="ctr"/>
            <a:r>
              <a:rPr lang="fr-FR" b="1" dirty="0" smtClean="0">
                <a:latin typeface="Corbel" panose="020B0503020204020204" pitchFamily="34" charset="0"/>
              </a:rPr>
              <a:t>Paris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8708321" y="5277396"/>
            <a:ext cx="2520281" cy="93014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orbel" panose="020B0503020204020204" pitchFamily="34" charset="0"/>
              </a:rPr>
              <a:t>1 </a:t>
            </a:r>
            <a:r>
              <a:rPr lang="fr-FR" dirty="0" smtClean="0">
                <a:latin typeface="Corbel" panose="020B0503020204020204" pitchFamily="34" charset="0"/>
              </a:rPr>
              <a:t>Référente </a:t>
            </a:r>
            <a:endParaRPr lang="fr-FR" dirty="0">
              <a:latin typeface="Corbel" panose="020B0503020204020204" pitchFamily="34" charset="0"/>
            </a:endParaRPr>
          </a:p>
          <a:p>
            <a:pPr algn="ctr"/>
            <a:r>
              <a:rPr lang="fr-FR" b="1" dirty="0" smtClean="0">
                <a:latin typeface="Corbel" panose="020B0503020204020204" pitchFamily="34" charset="0"/>
              </a:rPr>
              <a:t>Est-Francilien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472264" y="6457957"/>
            <a:ext cx="2133600" cy="365125"/>
          </a:xfrm>
        </p:spPr>
        <p:txBody>
          <a:bodyPr/>
          <a:lstStyle/>
          <a:p>
            <a:fld id="{F7F7749D-E751-4F5E-B013-240B1E443388}" type="slidenum">
              <a:rPr lang="fr-FR" smtClean="0"/>
              <a:t>2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966" y="904964"/>
            <a:ext cx="4915894" cy="392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lipse 18"/>
          <p:cNvSpPr/>
          <p:nvPr/>
        </p:nvSpPr>
        <p:spPr>
          <a:xfrm>
            <a:off x="4855766" y="3014436"/>
            <a:ext cx="1620107" cy="1512168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669112" y="3631806"/>
            <a:ext cx="1110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371" y="3133009"/>
            <a:ext cx="974403" cy="1208562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472264" y="6457957"/>
            <a:ext cx="2133600" cy="365125"/>
          </a:xfrm>
        </p:spPr>
        <p:txBody>
          <a:bodyPr/>
          <a:lstStyle/>
          <a:p>
            <a:fld id="{F7F7749D-E751-4F5E-B013-240B1E443388}" type="slidenum">
              <a:rPr lang="fr-FR" smtClean="0"/>
              <a:t>3</a:t>
            </a:fld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7353613" y="4836056"/>
            <a:ext cx="2479397" cy="56170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ACCOMPAGNEMENT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753648" y="3388714"/>
            <a:ext cx="1508630" cy="54005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ORIENTER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478848" y="1853077"/>
            <a:ext cx="1578816" cy="514136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OUTILLER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894243" y="1447181"/>
            <a:ext cx="1523823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INFORMER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653619" y="4090106"/>
            <a:ext cx="1818645" cy="58460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DÉPLOYER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681511" y="1472960"/>
            <a:ext cx="2748679" cy="58488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PROFESSIONNALISER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8386249" y="3769486"/>
            <a:ext cx="1988483" cy="4317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Corbel" panose="020B0503020204020204" pitchFamily="34" charset="0"/>
              </a:rPr>
              <a:t>CONSEILLER</a:t>
            </a:r>
            <a:endParaRPr lang="fr-FR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9673043" y="2791795"/>
            <a:ext cx="1865641" cy="44409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SÉCURISATION DES PARCOURS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653572" y="741191"/>
            <a:ext cx="2344895" cy="63136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ÉCHANGES DE PRATIQUES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379856" y="4299478"/>
            <a:ext cx="1908355" cy="4317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DISPOSITIFS DE FORMATION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2203041" y="1050011"/>
            <a:ext cx="1908355" cy="4317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2"/>
                </a:solidFill>
                <a:latin typeface="Corbel" panose="020B0503020204020204" pitchFamily="34" charset="0"/>
              </a:rPr>
              <a:t>ILLETTRISME</a:t>
            </a:r>
            <a:endParaRPr lang="fr-FR" b="1" dirty="0">
              <a:solidFill>
                <a:schemeClr val="accent2"/>
              </a:solidFill>
              <a:latin typeface="Corbel" panose="020B0503020204020204" pitchFamily="34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3407194" y="2510281"/>
            <a:ext cx="1989895" cy="4317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ILLECTRONISME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735420" y="1382341"/>
            <a:ext cx="1989895" cy="4317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RESSOURCES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8260083" y="474860"/>
            <a:ext cx="1908015" cy="63136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INGÉNIERIE PEDAGOGIQUE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250575" y="2243052"/>
            <a:ext cx="1694365" cy="63136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PRÉVENTION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491443" y="2195692"/>
            <a:ext cx="2344895" cy="63136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COMPÉTENCES 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9833010" y="4611396"/>
            <a:ext cx="1910092" cy="4317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TERRITOIRE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284875" y="4002380"/>
            <a:ext cx="1424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INITIATIVES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9624062" y="1470469"/>
            <a:ext cx="1908015" cy="63136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ACTEURS DU TERRITOIRE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924057" y="2970055"/>
            <a:ext cx="1908355" cy="800927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2"/>
                </a:solidFill>
                <a:latin typeface="Corbel" panose="020B0503020204020204" pitchFamily="34" charset="0"/>
              </a:rPr>
              <a:t>MAÎTRISE </a:t>
            </a:r>
          </a:p>
          <a:p>
            <a:pPr algn="ctr"/>
            <a:r>
              <a:rPr lang="fr-FR" b="1" dirty="0" smtClean="0">
                <a:solidFill>
                  <a:schemeClr val="accent2"/>
                </a:solidFill>
                <a:latin typeface="Corbel" panose="020B0503020204020204" pitchFamily="34" charset="0"/>
              </a:rPr>
              <a:t>DE LA LANGUE</a:t>
            </a:r>
          </a:p>
          <a:p>
            <a:pPr algn="ctr"/>
            <a:endParaRPr lang="fr-FR" b="1" dirty="0">
              <a:solidFill>
                <a:schemeClr val="accent2"/>
              </a:solidFill>
              <a:latin typeface="Corbel" panose="020B0503020204020204" pitchFamily="34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2926016" y="5778640"/>
            <a:ext cx="5487759" cy="861879"/>
          </a:xfrm>
          <a:prstGeom prst="roundRect">
            <a:avLst/>
          </a:prstGeom>
          <a:ln>
            <a:solidFill>
              <a:srgbClr val="F9A72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Corbel" panose="020B0503020204020204" pitchFamily="34" charset="0"/>
              </a:rPr>
              <a:t>Les champs d’expertise du CDRIML</a:t>
            </a:r>
            <a:endParaRPr lang="fr-FR" sz="2400" b="1" dirty="0">
              <a:latin typeface="Corbel" panose="020B0503020204020204" pitchFamily="34" charset="0"/>
            </a:endParaRPr>
          </a:p>
        </p:txBody>
      </p:sp>
      <p:cxnSp>
        <p:nvCxnSpPr>
          <p:cNvPr id="37" name="Connecteur droit 36"/>
          <p:cNvCxnSpPr>
            <a:stCxn id="19" idx="2"/>
            <a:endCxn id="13" idx="2"/>
          </p:cNvCxnSpPr>
          <p:nvPr/>
        </p:nvCxnSpPr>
        <p:spPr>
          <a:xfrm flipH="1" flipV="1">
            <a:off x="1656155" y="1913329"/>
            <a:ext cx="3199611" cy="1857191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stCxn id="19" idx="7"/>
            <a:endCxn id="15" idx="2"/>
          </p:cNvCxnSpPr>
          <p:nvPr/>
        </p:nvCxnSpPr>
        <p:spPr>
          <a:xfrm flipV="1">
            <a:off x="6238614" y="2057840"/>
            <a:ext cx="1817237" cy="1178048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6510623" y="3721403"/>
            <a:ext cx="1961641" cy="207362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à coins arrondis 37"/>
          <p:cNvSpPr/>
          <p:nvPr/>
        </p:nvSpPr>
        <p:spPr>
          <a:xfrm>
            <a:off x="8531054" y="4252958"/>
            <a:ext cx="1255841" cy="4317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APPUI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7297615" y="3285381"/>
            <a:ext cx="1910092" cy="4317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25ADB8"/>
                </a:solidFill>
                <a:latin typeface="Corbel" panose="020B0503020204020204" pitchFamily="34" charset="0"/>
              </a:rPr>
              <a:t>EXPERTISE</a:t>
            </a:r>
            <a:endParaRPr lang="fr-FR" b="1" dirty="0">
              <a:solidFill>
                <a:srgbClr val="25ADB8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necteur droit 46"/>
          <p:cNvCxnSpPr/>
          <p:nvPr/>
        </p:nvCxnSpPr>
        <p:spPr>
          <a:xfrm flipH="1">
            <a:off x="1592398" y="914116"/>
            <a:ext cx="5984059" cy="1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60220" y="358053"/>
            <a:ext cx="1332177" cy="12434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3" y="482876"/>
            <a:ext cx="801229" cy="993773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472264" y="6457957"/>
            <a:ext cx="2133600" cy="365125"/>
          </a:xfrm>
        </p:spPr>
        <p:txBody>
          <a:bodyPr/>
          <a:lstStyle/>
          <a:p>
            <a:fld id="{F7F7749D-E751-4F5E-B013-240B1E443388}" type="slidenum">
              <a:rPr lang="fr-FR" smtClean="0"/>
              <a:t>4</a:t>
            </a:fld>
            <a:endParaRPr lang="fr-FR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397" y="2799834"/>
            <a:ext cx="2880320" cy="522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2013650" y="1945232"/>
            <a:ext cx="2390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1600" b="1" dirty="0" smtClean="0">
                <a:solidFill>
                  <a:srgbClr val="79B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r-FR" sz="1600" b="1" dirty="0">
                <a:solidFill>
                  <a:srgbClr val="79B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 Vert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Illettrisme Info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056836" y="694389"/>
            <a:ext cx="1523823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INFORMER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3837863" y="644091"/>
            <a:ext cx="1508630" cy="54005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ORIENTER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655123" y="694389"/>
            <a:ext cx="1578816" cy="514136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OUTILLER</a:t>
            </a:r>
            <a:endParaRPr lang="fr-FR" b="1" dirty="0">
              <a:latin typeface="Corbel" panose="020B0503020204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984" y="4159624"/>
            <a:ext cx="1005975" cy="1005975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699001" y="5181144"/>
            <a:ext cx="38195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utils d’information, </a:t>
            </a:r>
          </a:p>
          <a:p>
            <a:pPr lvl="2" algn="ctr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documentation, de veille</a:t>
            </a: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132" y="1905056"/>
            <a:ext cx="995244" cy="99524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400" y="4013769"/>
            <a:ext cx="1061728" cy="1061728"/>
          </a:xfrm>
          <a:prstGeom prst="rect">
            <a:avLst/>
          </a:prstGeom>
        </p:spPr>
      </p:pic>
      <p:cxnSp>
        <p:nvCxnSpPr>
          <p:cNvPr id="41" name="Connecteur droit 40"/>
          <p:cNvCxnSpPr/>
          <p:nvPr/>
        </p:nvCxnSpPr>
        <p:spPr>
          <a:xfrm flipH="1">
            <a:off x="4771110" y="2450118"/>
            <a:ext cx="2462829" cy="0"/>
          </a:xfrm>
          <a:prstGeom prst="line">
            <a:avLst/>
          </a:prstGeom>
          <a:ln>
            <a:solidFill>
              <a:srgbClr val="FF9000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180994" y="5303368"/>
            <a:ext cx="40859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Acteurs de l’orientation, </a:t>
            </a:r>
          </a:p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la formation, de l’emploi</a:t>
            </a: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741776" y="3072286"/>
            <a:ext cx="29644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Tout public</a:t>
            </a: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Connecteur droit 47"/>
          <p:cNvCxnSpPr/>
          <p:nvPr/>
        </p:nvCxnSpPr>
        <p:spPr>
          <a:xfrm flipH="1">
            <a:off x="3747247" y="4687501"/>
            <a:ext cx="3595361" cy="1040"/>
          </a:xfrm>
          <a:prstGeom prst="line">
            <a:avLst/>
          </a:prstGeom>
          <a:ln>
            <a:solidFill>
              <a:srgbClr val="FF9000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650" y="1974265"/>
            <a:ext cx="769263" cy="769263"/>
          </a:xfrm>
          <a:prstGeom prst="rect">
            <a:avLst/>
          </a:prstGeom>
        </p:spPr>
      </p:pic>
      <p:cxnSp>
        <p:nvCxnSpPr>
          <p:cNvPr id="51" name="Connecteur droit 50"/>
          <p:cNvCxnSpPr/>
          <p:nvPr/>
        </p:nvCxnSpPr>
        <p:spPr>
          <a:xfrm>
            <a:off x="4771110" y="2445078"/>
            <a:ext cx="2462829" cy="1515419"/>
          </a:xfrm>
          <a:prstGeom prst="line">
            <a:avLst/>
          </a:prstGeom>
          <a:ln>
            <a:solidFill>
              <a:srgbClr val="FF9000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4465874" y="4259653"/>
            <a:ext cx="784106" cy="72147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5967594" y="4309234"/>
            <a:ext cx="712695" cy="665212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4205711" y="4452526"/>
            <a:ext cx="1208328" cy="378136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latin typeface="Corbel" panose="020B0503020204020204" pitchFamily="34" charset="0"/>
              </a:rPr>
              <a:t>i</a:t>
            </a:r>
            <a:r>
              <a:rPr lang="fr-FR" sz="1200" b="1" dirty="0" smtClean="0">
                <a:latin typeface="Corbel" panose="020B0503020204020204" pitchFamily="34" charset="0"/>
              </a:rPr>
              <a:t>llettrisme</a:t>
            </a:r>
          </a:p>
          <a:p>
            <a:pPr algn="ctr"/>
            <a:r>
              <a:rPr lang="fr-FR" sz="1200" b="1" dirty="0" smtClean="0">
                <a:latin typeface="Corbel" panose="020B0503020204020204" pitchFamily="34" charset="0"/>
              </a:rPr>
              <a:t>&amp; </a:t>
            </a:r>
            <a:r>
              <a:rPr lang="fr-FR" sz="1200" b="1" dirty="0" err="1" smtClean="0">
                <a:latin typeface="Corbel" panose="020B0503020204020204" pitchFamily="34" charset="0"/>
              </a:rPr>
              <a:t>illectronisme</a:t>
            </a:r>
            <a:endParaRPr lang="fr-FR" sz="1200" b="1" dirty="0">
              <a:latin typeface="Corbel" panose="020B0503020204020204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5779313" y="4477065"/>
            <a:ext cx="1123512" cy="36256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latin typeface="Corbel" panose="020B0503020204020204" pitchFamily="34" charset="0"/>
              </a:rPr>
              <a:t>français professionnel </a:t>
            </a:r>
            <a:endParaRPr lang="fr-FR" sz="12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01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049" y="2472362"/>
            <a:ext cx="1976915" cy="1470014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7" name="Connecteur droit 46"/>
          <p:cNvCxnSpPr/>
          <p:nvPr/>
        </p:nvCxnSpPr>
        <p:spPr>
          <a:xfrm flipH="1">
            <a:off x="1592399" y="914115"/>
            <a:ext cx="6631576" cy="2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60220" y="358053"/>
            <a:ext cx="1332177" cy="12434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3" y="482876"/>
            <a:ext cx="801229" cy="993773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472264" y="6457957"/>
            <a:ext cx="2133600" cy="365125"/>
          </a:xfrm>
        </p:spPr>
        <p:txBody>
          <a:bodyPr/>
          <a:lstStyle/>
          <a:p>
            <a:fld id="{F7F7749D-E751-4F5E-B013-240B1E443388}" type="slidenum">
              <a:rPr lang="fr-FR" smtClean="0"/>
              <a:t>5</a:t>
            </a:fld>
            <a:endParaRPr lang="fr-FR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2056836" y="694389"/>
            <a:ext cx="1661328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DÉVELOPPER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4016795" y="644090"/>
            <a:ext cx="1508630" cy="54005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DÉPLOYER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824056" y="670005"/>
            <a:ext cx="1578816" cy="514136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CONSEILLER</a:t>
            </a:r>
            <a:endParaRPr lang="fr-FR" b="1" dirty="0">
              <a:latin typeface="Corbel" panose="020B0503020204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48" y="3122218"/>
            <a:ext cx="953750" cy="953750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4129573" y="4692335"/>
            <a:ext cx="405402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Acteurs franciliens</a:t>
            </a:r>
          </a:p>
          <a:p>
            <a:pPr lvl="2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l’orientation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de la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2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l’emploi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l’insertion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institutionnels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2"/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3463" y="4692335"/>
            <a:ext cx="419421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Appui, conseil, expertise </a:t>
            </a:r>
          </a:p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aux initiatives du territoire </a:t>
            </a:r>
          </a:p>
          <a:p>
            <a:pPr lvl="2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 lien avec les compétences de base </a:t>
            </a:r>
          </a:p>
          <a:p>
            <a:pPr lvl="2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et la maîtrise du français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professionnel</a:t>
            </a:r>
            <a:endParaRPr lang="fr-F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cxnSp>
        <p:nvCxnSpPr>
          <p:cNvPr id="48" name="Connecteur droit 47"/>
          <p:cNvCxnSpPr/>
          <p:nvPr/>
        </p:nvCxnSpPr>
        <p:spPr>
          <a:xfrm flipH="1">
            <a:off x="3600965" y="3701045"/>
            <a:ext cx="1045339" cy="0"/>
          </a:xfrm>
          <a:prstGeom prst="line">
            <a:avLst/>
          </a:prstGeom>
          <a:ln>
            <a:solidFill>
              <a:srgbClr val="FF9000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940" y="3599093"/>
            <a:ext cx="772512" cy="79503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65" y="2850776"/>
            <a:ext cx="826182" cy="85026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96591" y="2853820"/>
            <a:ext cx="848219" cy="82419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48" y="3115631"/>
            <a:ext cx="878393" cy="87839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11002" y="2721167"/>
            <a:ext cx="1320068" cy="18530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Rectangle 1"/>
          <p:cNvSpPr/>
          <p:nvPr/>
        </p:nvSpPr>
        <p:spPr>
          <a:xfrm>
            <a:off x="8380752" y="4692335"/>
            <a:ext cx="29021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à"/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Sécurisation </a:t>
            </a:r>
          </a:p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des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parcours </a:t>
            </a:r>
            <a:endParaRPr lang="fr-FR" sz="1600" b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des personnes peu qualifiées vers l’emploi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7758859" y="3690026"/>
            <a:ext cx="1045339" cy="0"/>
          </a:xfrm>
          <a:prstGeom prst="line">
            <a:avLst/>
          </a:prstGeom>
          <a:ln>
            <a:solidFill>
              <a:srgbClr val="FF9000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6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necteur droit 36"/>
          <p:cNvCxnSpPr/>
          <p:nvPr/>
        </p:nvCxnSpPr>
        <p:spPr>
          <a:xfrm flipH="1">
            <a:off x="3886126" y="3859757"/>
            <a:ext cx="4069156" cy="15045"/>
          </a:xfrm>
          <a:prstGeom prst="line">
            <a:avLst/>
          </a:prstGeom>
          <a:ln>
            <a:solidFill>
              <a:srgbClr val="FF9000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 flipV="1">
            <a:off x="1592400" y="914118"/>
            <a:ext cx="7225029" cy="39471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60220" y="358053"/>
            <a:ext cx="1332177" cy="12434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3" y="482876"/>
            <a:ext cx="801229" cy="993773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472264" y="6457957"/>
            <a:ext cx="2133600" cy="365125"/>
          </a:xfrm>
        </p:spPr>
        <p:txBody>
          <a:bodyPr/>
          <a:lstStyle/>
          <a:p>
            <a:fld id="{F7F7749D-E751-4F5E-B013-240B1E443388}" type="slidenum">
              <a:rPr lang="fr-FR" smtClean="0"/>
              <a:t>6</a:t>
            </a:fld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5509701" y="746688"/>
            <a:ext cx="2714274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PROFESSIONNALISER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4311" y="4509067"/>
            <a:ext cx="45077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Développer des actions </a:t>
            </a:r>
          </a:p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sensibilisation </a:t>
            </a:r>
          </a:p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 de professionnalisation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370261" y="746688"/>
            <a:ext cx="2397682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SENSIBILISER</a:t>
            </a:r>
            <a:endParaRPr lang="fr-FR" b="1" dirty="0">
              <a:latin typeface="Corbel" panose="020B0503020204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910" y="3286829"/>
            <a:ext cx="1145854" cy="1145854"/>
          </a:xfrm>
          <a:prstGeom prst="rect">
            <a:avLst/>
          </a:prstGeom>
        </p:spPr>
      </p:pic>
      <p:sp>
        <p:nvSpPr>
          <p:cNvPr id="26" name="Ellipse 25"/>
          <p:cNvSpPr/>
          <p:nvPr/>
        </p:nvSpPr>
        <p:spPr>
          <a:xfrm>
            <a:off x="5087470" y="1949275"/>
            <a:ext cx="1332177" cy="12434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087470" y="3386192"/>
            <a:ext cx="1332177" cy="12434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5087470" y="4823109"/>
            <a:ext cx="1332177" cy="12434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4554716" y="2337911"/>
            <a:ext cx="2433917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orbel" panose="020B0503020204020204" pitchFamily="34" charset="0"/>
              </a:rPr>
              <a:t>i</a:t>
            </a:r>
            <a:r>
              <a:rPr lang="fr-FR" b="1" dirty="0" smtClean="0">
                <a:latin typeface="Corbel" panose="020B0503020204020204" pitchFamily="34" charset="0"/>
              </a:rPr>
              <a:t>llettrisme</a:t>
            </a:r>
          </a:p>
          <a:p>
            <a:pPr algn="ctr"/>
            <a:r>
              <a:rPr lang="fr-FR" b="1" dirty="0" smtClean="0">
                <a:latin typeface="Corbel" panose="020B0503020204020204" pitchFamily="34" charset="0"/>
              </a:rPr>
              <a:t>&amp; </a:t>
            </a:r>
            <a:r>
              <a:rPr lang="fr-FR" b="1" dirty="0" err="1" smtClean="0">
                <a:latin typeface="Corbel" panose="020B0503020204020204" pitchFamily="34" charset="0"/>
              </a:rPr>
              <a:t>illectronisme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4536599" y="3761426"/>
            <a:ext cx="2433917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français compétence professionnelle 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554716" y="5219517"/>
            <a:ext cx="2433917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socle </a:t>
            </a:r>
            <a:r>
              <a:rPr lang="fr-FR" b="1" dirty="0" err="1" smtClean="0">
                <a:latin typeface="Corbel" panose="020B0503020204020204" pitchFamily="34" charset="0"/>
              </a:rPr>
              <a:t>CLéA</a:t>
            </a:r>
            <a:endParaRPr lang="fr-FR" b="1" dirty="0">
              <a:latin typeface="Corbel" panose="020B0503020204020204" pitchFamily="34" charset="0"/>
            </a:endParaRPr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755" y="3347768"/>
            <a:ext cx="1023977" cy="1023977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6862377" y="4497420"/>
            <a:ext cx="40859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Acteurs de l’orientation, </a:t>
            </a:r>
          </a:p>
          <a:p>
            <a:pPr lvl="2"/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la formation, de l’emploi…</a:t>
            </a: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06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6995956" y="3313775"/>
            <a:ext cx="1483269" cy="140190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9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" name="Connecteur droit 46"/>
          <p:cNvCxnSpPr/>
          <p:nvPr/>
        </p:nvCxnSpPr>
        <p:spPr>
          <a:xfrm flipH="1" flipV="1">
            <a:off x="1592401" y="914119"/>
            <a:ext cx="6550791" cy="3023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60220" y="358053"/>
            <a:ext cx="1332177" cy="12434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3" y="482876"/>
            <a:ext cx="801229" cy="993773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472264" y="6457957"/>
            <a:ext cx="2133600" cy="365125"/>
          </a:xfrm>
        </p:spPr>
        <p:txBody>
          <a:bodyPr/>
          <a:lstStyle/>
          <a:p>
            <a:fld id="{F7F7749D-E751-4F5E-B013-240B1E443388}" type="slidenum">
              <a:rPr lang="fr-FR" smtClean="0"/>
              <a:t>7</a:t>
            </a:fld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4840993" y="694925"/>
            <a:ext cx="2714274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PROFESSIONNALISER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2352209" y="694925"/>
            <a:ext cx="1762592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SENSIBILISER</a:t>
            </a:r>
            <a:endParaRPr lang="fr-FR" b="1" dirty="0">
              <a:latin typeface="Corbel" panose="020B0503020204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721" y="3637250"/>
            <a:ext cx="913845" cy="913845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3763"/>
              </p:ext>
            </p:extLst>
          </p:nvPr>
        </p:nvGraphicFramePr>
        <p:xfrm>
          <a:off x="376135" y="2167160"/>
          <a:ext cx="3519659" cy="14080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9659">
                  <a:extLst>
                    <a:ext uri="{9D8B030D-6E8A-4147-A177-3AD203B41FA5}">
                      <a16:colId xmlns:a16="http://schemas.microsoft.com/office/drawing/2014/main" val="1754615507"/>
                    </a:ext>
                  </a:extLst>
                </a:gridCol>
              </a:tblGrid>
              <a:tr h="6160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S'approprier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carte de compétences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lang="fr-FR" sz="12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Région 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Île-de-France -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 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15729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Concevoir une séquence à partir d'une situation 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favoriser le développement des compétences du référentiel CléA et la carte de compétences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560771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889247"/>
              </p:ext>
            </p:extLst>
          </p:nvPr>
        </p:nvGraphicFramePr>
        <p:xfrm>
          <a:off x="329007" y="4197160"/>
          <a:ext cx="3625389" cy="118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5389">
                  <a:extLst>
                    <a:ext uri="{9D8B030D-6E8A-4147-A177-3AD203B41FA5}">
                      <a16:colId xmlns:a16="http://schemas.microsoft.com/office/drawing/2014/main" val="1658016564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Développer les stratégies d'apprentissage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les compétences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Apprendre à apprendre 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partir d'une situation problème liée au professionnel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7691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Utiliser les jeux 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société en formation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03901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583918"/>
              </p:ext>
            </p:extLst>
          </p:nvPr>
        </p:nvGraphicFramePr>
        <p:xfrm>
          <a:off x="329007" y="5384393"/>
          <a:ext cx="3625389" cy="1357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5389">
                  <a:extLst>
                    <a:ext uri="{9D8B030D-6E8A-4147-A177-3AD203B41FA5}">
                      <a16:colId xmlns:a16="http://schemas.microsoft.com/office/drawing/2014/main" val="1893570189"/>
                    </a:ext>
                  </a:extLst>
                </a:gridCol>
              </a:tblGrid>
              <a:tr h="6094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Gérer l'hétérogénéité </a:t>
                      </a:r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apprenants adultes peu ou pas qualifiés en formation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74856"/>
                  </a:ext>
                </a:extLst>
              </a:tr>
              <a:tr h="7476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Accompagner les publics avec les </a:t>
                      </a:r>
                      <a:r>
                        <a:rPr lang="fr-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compétences de base en mathématiques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87774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654716" y="3163436"/>
            <a:ext cx="2105945" cy="73866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font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Écrire et structurer ses idées avec </a:t>
            </a:r>
            <a:endParaRPr lang="fr-F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cartes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mentales</a:t>
            </a:r>
            <a:endParaRPr lang="fr-F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07375" y="1944446"/>
            <a:ext cx="2954630" cy="95410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font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Repérer pour orienter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: accompagner et accueillir </a:t>
            </a:r>
            <a:endParaRPr lang="fr-F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publics maîtrisant peu la langue française</a:t>
            </a:r>
            <a:endParaRPr lang="fr-F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167127" y="1693535"/>
            <a:ext cx="2723304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Corbel" panose="020B0503020204020204" pitchFamily="34" charset="0"/>
              </a:rPr>
              <a:t>Carte de compétences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268555" y="3741130"/>
            <a:ext cx="2705125" cy="46614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b="1" dirty="0" smtClean="0">
                <a:latin typeface="Corbel" panose="020B0503020204020204" pitchFamily="34" charset="0"/>
              </a:rPr>
              <a:t>Pédagogie</a:t>
            </a:r>
            <a:endParaRPr lang="fr-FR" b="1" dirty="0">
              <a:latin typeface="Corbel" panose="020B05030202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55286" y="3307554"/>
            <a:ext cx="2353621" cy="523220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 font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Accompagner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les publics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vers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la certification </a:t>
            </a:r>
            <a:r>
              <a:rPr lang="fr-F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CléA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08086" y="5124911"/>
            <a:ext cx="3143381" cy="73866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font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Utiliser les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outils numériques </a:t>
            </a:r>
          </a:p>
          <a:p>
            <a:pPr fontAlgn="ctr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accompagner les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publics débutants à l'écrit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02106" y="4748137"/>
            <a:ext cx="3328629" cy="73866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font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Développer les compétences transversales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des publics adultes </a:t>
            </a:r>
            <a:endParaRPr lang="fr-F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avec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livres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numériques interactifs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2096" y="2364184"/>
            <a:ext cx="738870" cy="73887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192" y="5863575"/>
            <a:ext cx="731150" cy="73115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154" y="3958993"/>
            <a:ext cx="1109025" cy="1109025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9321364" y="611283"/>
            <a:ext cx="2353621" cy="33855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fontAlgn="ctr"/>
            <a:r>
              <a:rPr lang="fr-FR" sz="16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www.cdri-idf.fr</a:t>
            </a:r>
            <a:endParaRPr lang="fr-FR" sz="16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321364" y="1011321"/>
            <a:ext cx="2353621" cy="27699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fontAlgn="ctr"/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FORMATIONS DU CDRIML</a:t>
            </a: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544" y="611283"/>
            <a:ext cx="633805" cy="63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04814"/>
            <a:ext cx="817209" cy="101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 descr="F:\CDRIML-SF\CDRIML_2019\LOGO\LOGO_RIDF_20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773" y="505714"/>
            <a:ext cx="1834401" cy="67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7"/>
          <p:cNvSpPr txBox="1">
            <a:spLocks/>
          </p:cNvSpPr>
          <p:nvPr/>
        </p:nvSpPr>
        <p:spPr>
          <a:xfrm>
            <a:off x="2721120" y="1771114"/>
            <a:ext cx="7068389" cy="1999222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fr-FR" sz="3300" spc="300" dirty="0" smtClean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</a:t>
            </a:r>
            <a:r>
              <a:rPr lang="fr-FR" sz="3300" spc="300" dirty="0" smtClean="0">
                <a:solidFill>
                  <a:srgbClr val="24AEB8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entre</a:t>
            </a:r>
            <a:r>
              <a:rPr lang="fr-FR" sz="3300" spc="300" dirty="0" smtClean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3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fr-FR" sz="33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</a:t>
            </a:r>
            <a:r>
              <a:rPr lang="fr-FR" sz="33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3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</a:t>
            </a:r>
            <a:r>
              <a:rPr lang="fr-FR" sz="33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essources</a:t>
            </a:r>
            <a:r>
              <a:rPr lang="fr-FR" sz="33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3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</a:t>
            </a:r>
            <a:r>
              <a:rPr lang="fr-FR" sz="33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llettrisme</a:t>
            </a:r>
            <a:r>
              <a:rPr lang="fr-FR" sz="33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fr-FR" sz="33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et</a:t>
            </a:r>
            <a:r>
              <a:rPr lang="fr-FR" sz="33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3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</a:t>
            </a:r>
            <a:r>
              <a:rPr lang="fr-FR" sz="33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aîtrise</a:t>
            </a:r>
            <a:r>
              <a:rPr lang="fr-FR" sz="33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33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la </a:t>
            </a:r>
            <a:r>
              <a:rPr lang="fr-FR" sz="3300" spc="300" dirty="0">
                <a:solidFill>
                  <a:srgbClr val="F3AA3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</a:t>
            </a:r>
            <a:r>
              <a:rPr lang="fr-FR" sz="3300" spc="300" dirty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angue</a:t>
            </a:r>
            <a:r>
              <a:rPr lang="fr-FR" sz="3900" spc="300" dirty="0">
                <a:solidFill>
                  <a:srgbClr val="5BC3C9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2200" spc="300" dirty="0" smtClean="0">
                <a:solidFill>
                  <a:srgbClr val="32A7C7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fr-FR" sz="2200" spc="300" dirty="0">
              <a:solidFill>
                <a:srgbClr val="32A7C7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78812" y="3858184"/>
            <a:ext cx="935300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sz="3600" b="1" spc="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Merci de votre attention </a:t>
            </a:r>
            <a:endParaRPr lang="fr-FR" sz="3600" b="1" spc="3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971" y="6103586"/>
            <a:ext cx="107140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413" y="5819403"/>
            <a:ext cx="1355825" cy="71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Image 23" descr="C:\Users\kquelesne\AppData\Local\Microsoft\Windows\Temporary Internet Files\Content.Outlook\7BD9KVC1\2018_GIPFCIP_logo_academique_versailles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00" y="5819404"/>
            <a:ext cx="1472180" cy="71623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4311326" y="5158889"/>
            <a:ext cx="4204447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ctr"/>
            <a:r>
              <a:rPr lang="fr-FR" sz="20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www.cdri-idf.fr</a:t>
            </a:r>
            <a:endParaRPr lang="fr-FR" sz="20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835" y="5158889"/>
            <a:ext cx="464666" cy="46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4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364</Words>
  <Application>Microsoft Office PowerPoint</Application>
  <PresentationFormat>Grand écran</PresentationFormat>
  <Paragraphs>110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Tahoma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ACADEMIE DE VERSAILLES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Adele Pedrola</dc:creator>
  <cp:lastModifiedBy>Adele Pedrola</cp:lastModifiedBy>
  <cp:revision>43</cp:revision>
  <cp:lastPrinted>2020-02-24T14:31:20Z</cp:lastPrinted>
  <dcterms:created xsi:type="dcterms:W3CDTF">2020-02-10T13:06:30Z</dcterms:created>
  <dcterms:modified xsi:type="dcterms:W3CDTF">2020-02-25T08:21:07Z</dcterms:modified>
</cp:coreProperties>
</file>