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62" r:id="rId5"/>
    <p:sldId id="448" r:id="rId6"/>
    <p:sldId id="449" r:id="rId7"/>
    <p:sldId id="337" r:id="rId8"/>
    <p:sldId id="450" r:id="rId9"/>
    <p:sldId id="451" r:id="rId10"/>
    <p:sldId id="452" r:id="rId11"/>
    <p:sldId id="453" r:id="rId12"/>
    <p:sldId id="455" r:id="rId13"/>
    <p:sldId id="447" r:id="rId14"/>
    <p:sldId id="341" r:id="rId15"/>
    <p:sldId id="454" r:id="rId16"/>
    <p:sldId id="456" r:id="rId17"/>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D4FC0CE-0EDC-44BB-A4CF-DEC76215DA5E}">
          <p14:sldIdLst>
            <p14:sldId id="262"/>
            <p14:sldId id="448"/>
            <p14:sldId id="449"/>
            <p14:sldId id="337"/>
            <p14:sldId id="450"/>
            <p14:sldId id="451"/>
            <p14:sldId id="452"/>
            <p14:sldId id="453"/>
            <p14:sldId id="455"/>
            <p14:sldId id="447"/>
            <p14:sldId id="341"/>
            <p14:sldId id="454"/>
            <p14:sldId id="45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066"/>
    <a:srgbClr val="FFFFFF"/>
    <a:srgbClr val="E74112"/>
    <a:srgbClr val="E74110"/>
    <a:srgbClr val="187794"/>
    <a:srgbClr val="17667C"/>
    <a:srgbClr val="007A8F"/>
    <a:srgbClr val="E84112"/>
    <a:srgbClr val="FE6E73"/>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9127F1-70BF-4AB4-8C6C-A9052D12E59D}" v="1" dt="2020-02-24T17:00:43.59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2962" autoAdjust="0"/>
  </p:normalViewPr>
  <p:slideViewPr>
    <p:cSldViewPr snapToGrid="0">
      <p:cViewPr varScale="1">
        <p:scale>
          <a:sx n="88" d="100"/>
          <a:sy n="88" d="100"/>
        </p:scale>
        <p:origin x="504" y="6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8" cy="513508"/>
          </a:xfrm>
          <a:prstGeom prst="rect">
            <a:avLst/>
          </a:prstGeom>
        </p:spPr>
        <p:txBody>
          <a:bodyPr vert="horz" lIns="95475" tIns="47738" rIns="95475" bIns="47738" rtlCol="0"/>
          <a:lstStyle>
            <a:lvl1pPr algn="l">
              <a:defRPr sz="1300"/>
            </a:lvl1pPr>
          </a:lstStyle>
          <a:p>
            <a:endParaRPr lang="fr-FR"/>
          </a:p>
        </p:txBody>
      </p:sp>
      <p:sp>
        <p:nvSpPr>
          <p:cNvPr id="3" name="Espace réservé de la date 2"/>
          <p:cNvSpPr>
            <a:spLocks noGrp="1"/>
          </p:cNvSpPr>
          <p:nvPr>
            <p:ph type="dt" sz="quarter" idx="1"/>
          </p:nvPr>
        </p:nvSpPr>
        <p:spPr>
          <a:xfrm>
            <a:off x="4023993" y="0"/>
            <a:ext cx="3078428" cy="513508"/>
          </a:xfrm>
          <a:prstGeom prst="rect">
            <a:avLst/>
          </a:prstGeom>
        </p:spPr>
        <p:txBody>
          <a:bodyPr vert="horz" lIns="95475" tIns="47738" rIns="95475" bIns="47738" rtlCol="0"/>
          <a:lstStyle>
            <a:lvl1pPr algn="r">
              <a:defRPr sz="1300"/>
            </a:lvl1pPr>
          </a:lstStyle>
          <a:p>
            <a:fld id="{50485D1E-2F0B-4F5B-960E-B1CCD058E1D8}" type="datetimeFigureOut">
              <a:rPr lang="fr-FR" smtClean="0"/>
              <a:t>26/02/2020</a:t>
            </a:fld>
            <a:endParaRPr lang="fr-FR"/>
          </a:p>
        </p:txBody>
      </p:sp>
      <p:sp>
        <p:nvSpPr>
          <p:cNvPr id="4" name="Espace réservé du pied de page 3"/>
          <p:cNvSpPr>
            <a:spLocks noGrp="1"/>
          </p:cNvSpPr>
          <p:nvPr>
            <p:ph type="ftr" sz="quarter" idx="2"/>
          </p:nvPr>
        </p:nvSpPr>
        <p:spPr>
          <a:xfrm>
            <a:off x="0" y="9721108"/>
            <a:ext cx="3078428" cy="513507"/>
          </a:xfrm>
          <a:prstGeom prst="rect">
            <a:avLst/>
          </a:prstGeom>
        </p:spPr>
        <p:txBody>
          <a:bodyPr vert="horz" lIns="95475" tIns="47738" rIns="95475" bIns="47738"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3993" y="9721108"/>
            <a:ext cx="3078428" cy="513507"/>
          </a:xfrm>
          <a:prstGeom prst="rect">
            <a:avLst/>
          </a:prstGeom>
        </p:spPr>
        <p:txBody>
          <a:bodyPr vert="horz" lIns="95475" tIns="47738" rIns="95475" bIns="47738" rtlCol="0" anchor="b"/>
          <a:lstStyle>
            <a:lvl1pPr algn="r">
              <a:defRPr sz="1300"/>
            </a:lvl1pPr>
          </a:lstStyle>
          <a:p>
            <a:fld id="{D948526B-270B-4DBB-9031-6780E98BB568}" type="slidenum">
              <a:rPr lang="fr-FR" smtClean="0"/>
              <a:t>‹N°›</a:t>
            </a:fld>
            <a:endParaRPr lang="fr-FR"/>
          </a:p>
        </p:txBody>
      </p:sp>
    </p:spTree>
    <p:extLst>
      <p:ext uri="{BB962C8B-B14F-4D97-AF65-F5344CB8AC3E}">
        <p14:creationId xmlns:p14="http://schemas.microsoft.com/office/powerpoint/2010/main" val="2614096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8" cy="513508"/>
          </a:xfrm>
          <a:prstGeom prst="rect">
            <a:avLst/>
          </a:prstGeom>
        </p:spPr>
        <p:txBody>
          <a:bodyPr vert="horz" lIns="95475" tIns="47738" rIns="95475" bIns="47738" rtlCol="0"/>
          <a:lstStyle>
            <a:lvl1pPr algn="l">
              <a:defRPr sz="1300"/>
            </a:lvl1pPr>
          </a:lstStyle>
          <a:p>
            <a:endParaRPr lang="fr-FR"/>
          </a:p>
        </p:txBody>
      </p:sp>
      <p:sp>
        <p:nvSpPr>
          <p:cNvPr id="3" name="Espace réservé de la date 2"/>
          <p:cNvSpPr>
            <a:spLocks noGrp="1"/>
          </p:cNvSpPr>
          <p:nvPr>
            <p:ph type="dt" idx="1"/>
          </p:nvPr>
        </p:nvSpPr>
        <p:spPr>
          <a:xfrm>
            <a:off x="4023993" y="0"/>
            <a:ext cx="3078428" cy="513508"/>
          </a:xfrm>
          <a:prstGeom prst="rect">
            <a:avLst/>
          </a:prstGeom>
        </p:spPr>
        <p:txBody>
          <a:bodyPr vert="horz" lIns="95475" tIns="47738" rIns="95475" bIns="47738" rtlCol="0"/>
          <a:lstStyle>
            <a:lvl1pPr algn="r">
              <a:defRPr sz="1300"/>
            </a:lvl1pPr>
          </a:lstStyle>
          <a:p>
            <a:fld id="{0504BB4A-244B-41C3-BFE2-4ABBFC81FEA0}" type="datetimeFigureOut">
              <a:rPr lang="fr-FR" smtClean="0"/>
              <a:t>26/02/2020</a:t>
            </a:fld>
            <a:endParaRPr lang="fr-FR"/>
          </a:p>
        </p:txBody>
      </p:sp>
      <p:sp>
        <p:nvSpPr>
          <p:cNvPr id="4" name="Espace réservé de l'image des diapositives 3"/>
          <p:cNvSpPr>
            <a:spLocks noGrp="1" noRot="1" noChangeAspect="1"/>
          </p:cNvSpPr>
          <p:nvPr>
            <p:ph type="sldImg" idx="2"/>
          </p:nvPr>
        </p:nvSpPr>
        <p:spPr>
          <a:xfrm>
            <a:off x="482600" y="1279525"/>
            <a:ext cx="6138863" cy="3452813"/>
          </a:xfrm>
          <a:prstGeom prst="rect">
            <a:avLst/>
          </a:prstGeom>
          <a:noFill/>
          <a:ln w="12700">
            <a:solidFill>
              <a:prstClr val="black"/>
            </a:solidFill>
          </a:ln>
        </p:spPr>
        <p:txBody>
          <a:bodyPr vert="horz" lIns="95475" tIns="47738" rIns="95475" bIns="47738" rtlCol="0" anchor="ctr"/>
          <a:lstStyle/>
          <a:p>
            <a:endParaRPr lang="fr-FR"/>
          </a:p>
        </p:txBody>
      </p:sp>
      <p:sp>
        <p:nvSpPr>
          <p:cNvPr id="5" name="Espace réservé des commentaires 4"/>
          <p:cNvSpPr>
            <a:spLocks noGrp="1"/>
          </p:cNvSpPr>
          <p:nvPr>
            <p:ph type="body" sz="quarter" idx="3"/>
          </p:nvPr>
        </p:nvSpPr>
        <p:spPr>
          <a:xfrm>
            <a:off x="710407" y="4925410"/>
            <a:ext cx="5683250" cy="4029879"/>
          </a:xfrm>
          <a:prstGeom prst="rect">
            <a:avLst/>
          </a:prstGeom>
        </p:spPr>
        <p:txBody>
          <a:bodyPr vert="horz" lIns="95475" tIns="47738" rIns="95475" bIns="47738"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8"/>
            <a:ext cx="3078428" cy="513507"/>
          </a:xfrm>
          <a:prstGeom prst="rect">
            <a:avLst/>
          </a:prstGeom>
        </p:spPr>
        <p:txBody>
          <a:bodyPr vert="horz" lIns="95475" tIns="47738" rIns="95475" bIns="4773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993" y="9721108"/>
            <a:ext cx="3078428" cy="513507"/>
          </a:xfrm>
          <a:prstGeom prst="rect">
            <a:avLst/>
          </a:prstGeom>
        </p:spPr>
        <p:txBody>
          <a:bodyPr vert="horz" lIns="95475" tIns="47738" rIns="95475" bIns="47738" rtlCol="0" anchor="b"/>
          <a:lstStyle>
            <a:lvl1pPr algn="r">
              <a:defRPr sz="1300"/>
            </a:lvl1pPr>
          </a:lstStyle>
          <a:p>
            <a:fld id="{EC4B785A-03DE-4958-A93F-707DBFFABC10}" type="slidenum">
              <a:rPr lang="fr-FR" smtClean="0"/>
              <a:t>‹N°›</a:t>
            </a:fld>
            <a:endParaRPr lang="fr-FR"/>
          </a:p>
        </p:txBody>
      </p:sp>
    </p:spTree>
    <p:extLst>
      <p:ext uri="{BB962C8B-B14F-4D97-AF65-F5344CB8AC3E}">
        <p14:creationId xmlns:p14="http://schemas.microsoft.com/office/powerpoint/2010/main" val="3367681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Semaine de l'Apprentissage 2018 </a:t>
            </a:r>
          </a:p>
        </p:txBody>
      </p:sp>
      <p:sp>
        <p:nvSpPr>
          <p:cNvPr id="5" name="Espace réservé du numéro de diapositive 4"/>
          <p:cNvSpPr>
            <a:spLocks noGrp="1"/>
          </p:cNvSpPr>
          <p:nvPr>
            <p:ph type="sldNum" sz="quarter" idx="11"/>
          </p:nvPr>
        </p:nvSpPr>
        <p:spPr/>
        <p:txBody>
          <a:bodyPr/>
          <a:lstStyle/>
          <a:p>
            <a:fld id="{F87519F6-8C19-4758-98B9-03B1210FC203}" type="slidenum">
              <a:rPr lang="fr-FR" smtClean="0"/>
              <a:t>1</a:t>
            </a:fld>
            <a:endParaRPr lang="fr-FR"/>
          </a:p>
        </p:txBody>
      </p:sp>
    </p:spTree>
    <p:extLst>
      <p:ext uri="{BB962C8B-B14F-4D97-AF65-F5344CB8AC3E}">
        <p14:creationId xmlns:p14="http://schemas.microsoft.com/office/powerpoint/2010/main" val="3408398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C4B785A-03DE-4958-A93F-707DBFFABC10}" type="slidenum">
              <a:rPr lang="fr-FR" smtClean="0"/>
              <a:t>11</a:t>
            </a:fld>
            <a:endParaRPr lang="fr-FR"/>
          </a:p>
        </p:txBody>
      </p:sp>
    </p:spTree>
    <p:extLst>
      <p:ext uri="{BB962C8B-B14F-4D97-AF65-F5344CB8AC3E}">
        <p14:creationId xmlns:p14="http://schemas.microsoft.com/office/powerpoint/2010/main" val="113000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F611FE8-D298-46E7-9BA1-A61D023FCBB4}" type="datetimeFigureOut">
              <a:rPr lang="fr-FR" smtClean="0"/>
              <a:t>26/02/2020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699D58-D716-4548-B540-071CDB172B13}" type="slidenum">
              <a:rPr lang="fr-FR" smtClean="0"/>
              <a:t>‹N°›</a:t>
            </a:fld>
            <a:endParaRPr lang="fr-FR"/>
          </a:p>
        </p:txBody>
      </p:sp>
    </p:spTree>
    <p:extLst>
      <p:ext uri="{BB962C8B-B14F-4D97-AF65-F5344CB8AC3E}">
        <p14:creationId xmlns:p14="http://schemas.microsoft.com/office/powerpoint/2010/main" val="2611021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F611FE8-D298-46E7-9BA1-A61D023FCBB4}" type="datetimeFigureOut">
              <a:rPr lang="fr-FR" smtClean="0"/>
              <a:t>26/02/2020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699D58-D716-4548-B540-071CDB172B13}" type="slidenum">
              <a:rPr lang="fr-FR" smtClean="0"/>
              <a:t>‹N°›</a:t>
            </a:fld>
            <a:endParaRPr lang="fr-FR"/>
          </a:p>
        </p:txBody>
      </p:sp>
    </p:spTree>
    <p:extLst>
      <p:ext uri="{BB962C8B-B14F-4D97-AF65-F5344CB8AC3E}">
        <p14:creationId xmlns:p14="http://schemas.microsoft.com/office/powerpoint/2010/main" val="3928002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F611FE8-D298-46E7-9BA1-A61D023FCBB4}" type="datetimeFigureOut">
              <a:rPr lang="fr-FR" smtClean="0"/>
              <a:t>26/02/2020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699D58-D716-4548-B540-071CDB172B13}" type="slidenum">
              <a:rPr lang="fr-FR" smtClean="0"/>
              <a:t>‹N°›</a:t>
            </a:fld>
            <a:endParaRPr lang="fr-FR"/>
          </a:p>
        </p:txBody>
      </p:sp>
    </p:spTree>
    <p:extLst>
      <p:ext uri="{BB962C8B-B14F-4D97-AF65-F5344CB8AC3E}">
        <p14:creationId xmlns:p14="http://schemas.microsoft.com/office/powerpoint/2010/main" val="306040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F611FE8-D298-46E7-9BA1-A61D023FCBB4}" type="datetimeFigureOut">
              <a:rPr lang="fr-FR" smtClean="0"/>
              <a:t>26/02/2020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699D58-D716-4548-B540-071CDB172B13}" type="slidenum">
              <a:rPr lang="fr-FR" smtClean="0"/>
              <a:t>‹N°›</a:t>
            </a:fld>
            <a:endParaRPr lang="fr-FR"/>
          </a:p>
        </p:txBody>
      </p:sp>
    </p:spTree>
    <p:extLst>
      <p:ext uri="{BB962C8B-B14F-4D97-AF65-F5344CB8AC3E}">
        <p14:creationId xmlns:p14="http://schemas.microsoft.com/office/powerpoint/2010/main" val="19776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F611FE8-D298-46E7-9BA1-A61D023FCBB4}" type="datetimeFigureOut">
              <a:rPr lang="fr-FR" smtClean="0"/>
              <a:t>26/02/2020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699D58-D716-4548-B540-071CDB172B13}" type="slidenum">
              <a:rPr lang="fr-FR" smtClean="0"/>
              <a:t>‹N°›</a:t>
            </a:fld>
            <a:endParaRPr lang="fr-FR"/>
          </a:p>
        </p:txBody>
      </p:sp>
    </p:spTree>
    <p:extLst>
      <p:ext uri="{BB962C8B-B14F-4D97-AF65-F5344CB8AC3E}">
        <p14:creationId xmlns:p14="http://schemas.microsoft.com/office/powerpoint/2010/main" val="1966772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F611FE8-D298-46E7-9BA1-A61D023FCBB4}" type="datetimeFigureOut">
              <a:rPr lang="fr-FR" smtClean="0"/>
              <a:t>26/02/2020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7699D58-D716-4548-B540-071CDB172B13}" type="slidenum">
              <a:rPr lang="fr-FR" smtClean="0"/>
              <a:t>‹N°›</a:t>
            </a:fld>
            <a:endParaRPr lang="fr-FR"/>
          </a:p>
        </p:txBody>
      </p:sp>
    </p:spTree>
    <p:extLst>
      <p:ext uri="{BB962C8B-B14F-4D97-AF65-F5344CB8AC3E}">
        <p14:creationId xmlns:p14="http://schemas.microsoft.com/office/powerpoint/2010/main" val="102381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F611FE8-D298-46E7-9BA1-A61D023FCBB4}" type="datetimeFigureOut">
              <a:rPr lang="fr-FR" smtClean="0"/>
              <a:t>26/02/2020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7699D58-D716-4548-B540-071CDB172B13}" type="slidenum">
              <a:rPr lang="fr-FR" smtClean="0"/>
              <a:t>‹N°›</a:t>
            </a:fld>
            <a:endParaRPr lang="fr-FR"/>
          </a:p>
        </p:txBody>
      </p:sp>
    </p:spTree>
    <p:extLst>
      <p:ext uri="{BB962C8B-B14F-4D97-AF65-F5344CB8AC3E}">
        <p14:creationId xmlns:p14="http://schemas.microsoft.com/office/powerpoint/2010/main" val="410369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F611FE8-D298-46E7-9BA1-A61D023FCBB4}" type="datetimeFigureOut">
              <a:rPr lang="fr-FR" smtClean="0"/>
              <a:t>26/02/2020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7699D58-D716-4548-B540-071CDB172B13}" type="slidenum">
              <a:rPr lang="fr-FR" smtClean="0"/>
              <a:t>‹N°›</a:t>
            </a:fld>
            <a:endParaRPr lang="fr-FR"/>
          </a:p>
        </p:txBody>
      </p:sp>
    </p:spTree>
    <p:extLst>
      <p:ext uri="{BB962C8B-B14F-4D97-AF65-F5344CB8AC3E}">
        <p14:creationId xmlns:p14="http://schemas.microsoft.com/office/powerpoint/2010/main" val="11303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F611FE8-D298-46E7-9BA1-A61D023FCBB4}" type="datetimeFigureOut">
              <a:rPr lang="fr-FR" smtClean="0"/>
              <a:t>26/02/2020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7699D58-D716-4548-B540-071CDB172B13}" type="slidenum">
              <a:rPr lang="fr-FR" smtClean="0"/>
              <a:t>‹N°›</a:t>
            </a:fld>
            <a:endParaRPr lang="fr-FR"/>
          </a:p>
        </p:txBody>
      </p:sp>
    </p:spTree>
    <p:extLst>
      <p:ext uri="{BB962C8B-B14F-4D97-AF65-F5344CB8AC3E}">
        <p14:creationId xmlns:p14="http://schemas.microsoft.com/office/powerpoint/2010/main" val="18669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F611FE8-D298-46E7-9BA1-A61D023FCBB4}" type="datetimeFigureOut">
              <a:rPr lang="fr-FR" smtClean="0"/>
              <a:t>26/02/2020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7699D58-D716-4548-B540-071CDB172B13}" type="slidenum">
              <a:rPr lang="fr-FR" smtClean="0"/>
              <a:t>‹N°›</a:t>
            </a:fld>
            <a:endParaRPr lang="fr-FR"/>
          </a:p>
        </p:txBody>
      </p:sp>
    </p:spTree>
    <p:extLst>
      <p:ext uri="{BB962C8B-B14F-4D97-AF65-F5344CB8AC3E}">
        <p14:creationId xmlns:p14="http://schemas.microsoft.com/office/powerpoint/2010/main" val="17417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F611FE8-D298-46E7-9BA1-A61D023FCBB4}" type="datetimeFigureOut">
              <a:rPr lang="fr-FR" smtClean="0"/>
              <a:t>26/02/2020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7699D58-D716-4548-B540-071CDB172B13}" type="slidenum">
              <a:rPr lang="fr-FR" smtClean="0"/>
              <a:t>‹N°›</a:t>
            </a:fld>
            <a:endParaRPr lang="fr-FR"/>
          </a:p>
        </p:txBody>
      </p:sp>
    </p:spTree>
    <p:extLst>
      <p:ext uri="{BB962C8B-B14F-4D97-AF65-F5344CB8AC3E}">
        <p14:creationId xmlns:p14="http://schemas.microsoft.com/office/powerpoint/2010/main" val="2304162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11FE8-D298-46E7-9BA1-A61D023FCBB4}" type="datetimeFigureOut">
              <a:rPr lang="fr-FR" smtClean="0"/>
              <a:t>26/02/2020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99D58-D716-4548-B540-071CDB172B13}" type="slidenum">
              <a:rPr lang="fr-FR" smtClean="0"/>
              <a:t>‹N°›</a:t>
            </a:fld>
            <a:endParaRPr lang="fr-FR"/>
          </a:p>
        </p:txBody>
      </p:sp>
    </p:spTree>
    <p:extLst>
      <p:ext uri="{BB962C8B-B14F-4D97-AF65-F5344CB8AC3E}">
        <p14:creationId xmlns:p14="http://schemas.microsoft.com/office/powerpoint/2010/main" val="1231266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aitit.io/face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hyperlink" Target="https://www.weezevent.com/grande-conference-sur-l-alternance-3eme-edition-d-osonsa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B6C2ABC-8649-4B88-A672-E9CE37459EB1}" type="slidenum">
              <a:rPr lang="fr-FR" smtClean="0"/>
              <a:t>1</a:t>
            </a:fld>
            <a:endParaRPr lang="fr-FR"/>
          </a:p>
        </p:txBody>
      </p:sp>
      <p:pic>
        <p:nvPicPr>
          <p:cNvPr id="5" name="Image 4">
            <a:extLst>
              <a:ext uri="{FF2B5EF4-FFF2-40B4-BE49-F238E27FC236}">
                <a16:creationId xmlns:a16="http://schemas.microsoft.com/office/drawing/2014/main" id="{18874921-5279-40C8-9EFB-7DF46ADCFA02}"/>
              </a:ext>
            </a:extLst>
          </p:cNvPr>
          <p:cNvPicPr>
            <a:picLocks noChangeAspect="1"/>
          </p:cNvPicPr>
          <p:nvPr/>
        </p:nvPicPr>
        <p:blipFill rotWithShape="1">
          <a:blip r:embed="rId3"/>
          <a:srcRect b="2915"/>
          <a:stretch/>
        </p:blipFill>
        <p:spPr>
          <a:xfrm>
            <a:off x="1444263" y="1521961"/>
            <a:ext cx="9023555" cy="4190698"/>
          </a:xfrm>
          <a:prstGeom prst="rect">
            <a:avLst/>
          </a:prstGeom>
          <a:ln>
            <a:solidFill>
              <a:schemeClr val="accent6">
                <a:lumMod val="75000"/>
              </a:schemeClr>
            </a:solidFill>
          </a:ln>
        </p:spPr>
      </p:pic>
    </p:spTree>
    <p:extLst>
      <p:ext uri="{BB962C8B-B14F-4D97-AF65-F5344CB8AC3E}">
        <p14:creationId xmlns:p14="http://schemas.microsoft.com/office/powerpoint/2010/main" val="235431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8136" y="84427"/>
            <a:ext cx="10515600" cy="1325563"/>
          </a:xfrm>
        </p:spPr>
        <p:txBody>
          <a:bodyPr>
            <a:normAutofit/>
          </a:bodyPr>
          <a:lstStyle/>
          <a:p>
            <a:pPr algn="r"/>
            <a:r>
              <a:rPr lang="fr-FR" sz="4000" b="1" dirty="0">
                <a:solidFill>
                  <a:srgbClr val="F78066"/>
                </a:solidFill>
                <a:latin typeface="Corbel" pitchFamily="34" charset="0"/>
              </a:rPr>
              <a:t>#</a:t>
            </a:r>
            <a:r>
              <a:rPr lang="fr-FR" sz="4000" b="1" dirty="0" err="1">
                <a:solidFill>
                  <a:srgbClr val="F78066"/>
                </a:solidFill>
                <a:latin typeface="Corbel" pitchFamily="34" charset="0"/>
              </a:rPr>
              <a:t>osonsAA</a:t>
            </a:r>
            <a:r>
              <a:rPr lang="fr-FR" sz="4000" b="1" dirty="0">
                <a:solidFill>
                  <a:srgbClr val="F78066"/>
                </a:solidFill>
                <a:latin typeface="Corbel" pitchFamily="34" charset="0"/>
              </a:rPr>
              <a:t> – 3</a:t>
            </a:r>
            <a:r>
              <a:rPr lang="fr-FR" sz="4000" b="1" baseline="30000" dirty="0">
                <a:solidFill>
                  <a:srgbClr val="F78066"/>
                </a:solidFill>
                <a:latin typeface="Corbel" pitchFamily="34" charset="0"/>
              </a:rPr>
              <a:t>ème</a:t>
            </a:r>
            <a:r>
              <a:rPr lang="fr-FR" sz="4000" b="1" dirty="0">
                <a:solidFill>
                  <a:srgbClr val="F78066"/>
                </a:solidFill>
                <a:latin typeface="Corbel" pitchFamily="34" charset="0"/>
              </a:rPr>
              <a:t> édition</a:t>
            </a:r>
          </a:p>
        </p:txBody>
      </p:sp>
      <p:sp>
        <p:nvSpPr>
          <p:cNvPr id="3" name="Espace réservé du contenu 2"/>
          <p:cNvSpPr>
            <a:spLocks noGrp="1"/>
          </p:cNvSpPr>
          <p:nvPr>
            <p:ph idx="1"/>
          </p:nvPr>
        </p:nvSpPr>
        <p:spPr>
          <a:xfrm>
            <a:off x="846891" y="2286969"/>
            <a:ext cx="10660303" cy="4133462"/>
          </a:xfrm>
        </p:spPr>
        <p:txBody>
          <a:bodyPr>
            <a:normAutofit/>
          </a:bodyPr>
          <a:lstStyle/>
          <a:p>
            <a:pPr marL="0" indent="0">
              <a:buNone/>
            </a:pPr>
            <a:r>
              <a:rPr lang="fr-FR" sz="3200" b="1" dirty="0">
                <a:solidFill>
                  <a:srgbClr val="F78066"/>
                </a:solidFill>
                <a:latin typeface="Corbel" pitchFamily="34" charset="0"/>
              </a:rPr>
              <a:t>Plusieurs zooms</a:t>
            </a:r>
            <a:r>
              <a:rPr lang="fr-FR" sz="2400" dirty="0"/>
              <a:t> : </a:t>
            </a:r>
          </a:p>
          <a:p>
            <a:r>
              <a:rPr lang="fr-FR" sz="2400" b="1" dirty="0"/>
              <a:t>Industrie</a:t>
            </a:r>
            <a:r>
              <a:rPr lang="fr-FR" sz="2400" dirty="0"/>
              <a:t> en lien avec le parrainage de B Camus et la Semaine de l’Industrie </a:t>
            </a:r>
          </a:p>
          <a:p>
            <a:r>
              <a:rPr lang="fr-FR" sz="2400" dirty="0"/>
              <a:t>Les </a:t>
            </a:r>
            <a:r>
              <a:rPr lang="fr-FR" sz="2400" b="1" dirty="0"/>
              <a:t>métiers en tension dans l’objectif des JO</a:t>
            </a:r>
            <a:r>
              <a:rPr lang="fr-FR" sz="2400" dirty="0"/>
              <a:t> 2024 en lien avec le parrainage de Sarah </a:t>
            </a:r>
            <a:r>
              <a:rPr lang="fr-FR" sz="2400" dirty="0" err="1"/>
              <a:t>Soihili</a:t>
            </a:r>
            <a:r>
              <a:rPr lang="fr-FR" sz="2400" dirty="0"/>
              <a:t> (sécurité)</a:t>
            </a:r>
          </a:p>
          <a:p>
            <a:r>
              <a:rPr lang="fr-FR" sz="2400" b="1" dirty="0"/>
              <a:t>Propreté</a:t>
            </a:r>
            <a:r>
              <a:rPr lang="fr-FR" sz="2400" dirty="0"/>
              <a:t> (partenariat renouvelé avec le FARE Propreté)</a:t>
            </a:r>
          </a:p>
          <a:p>
            <a:r>
              <a:rPr lang="fr-FR" sz="2400" b="1" dirty="0"/>
              <a:t>Numérique</a:t>
            </a:r>
            <a:r>
              <a:rPr lang="fr-FR" sz="2400" dirty="0"/>
              <a:t> en lien avec le parrain de l’édition 2019 et la Semaine de l’Industrie</a:t>
            </a:r>
          </a:p>
          <a:p>
            <a:r>
              <a:rPr lang="fr-FR" sz="2400" b="1" dirty="0"/>
              <a:t>Handicap</a:t>
            </a:r>
            <a:endParaRPr lang="fr-FR" sz="2400" dirty="0"/>
          </a:p>
          <a:p>
            <a:pPr marL="0" indent="0">
              <a:buNone/>
            </a:pPr>
            <a:r>
              <a:rPr lang="fr-FR" sz="3200" b="1" dirty="0">
                <a:solidFill>
                  <a:srgbClr val="F78066"/>
                </a:solidFill>
                <a:latin typeface="Corbel" pitchFamily="34" charset="0"/>
              </a:rPr>
              <a:t>Une nouveauté </a:t>
            </a:r>
            <a:r>
              <a:rPr lang="fr-FR" sz="2400" dirty="0"/>
              <a:t>pour amener du public (plutôt jeune) vers nos événements : une </a:t>
            </a:r>
            <a:r>
              <a:rPr lang="fr-FR" sz="2400" b="1" dirty="0"/>
              <a:t>chasse au trésor</a:t>
            </a:r>
            <a:r>
              <a:rPr lang="fr-FR" sz="2400" dirty="0"/>
              <a:t>  </a:t>
            </a:r>
          </a:p>
        </p:txBody>
      </p:sp>
      <p:sp>
        <p:nvSpPr>
          <p:cNvPr id="5" name="Espace réservé du contenu 2">
            <a:extLst>
              <a:ext uri="{FF2B5EF4-FFF2-40B4-BE49-F238E27FC236}">
                <a16:creationId xmlns:a16="http://schemas.microsoft.com/office/drawing/2014/main" id="{FD464E47-0C71-4FCF-99C5-759B4A1E7A67}"/>
              </a:ext>
            </a:extLst>
          </p:cNvPr>
          <p:cNvSpPr txBox="1">
            <a:spLocks/>
          </p:cNvSpPr>
          <p:nvPr/>
        </p:nvSpPr>
        <p:spPr>
          <a:xfrm>
            <a:off x="1019076" y="4571031"/>
            <a:ext cx="10660303" cy="22869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400" dirty="0"/>
          </a:p>
        </p:txBody>
      </p:sp>
      <p:grpSp>
        <p:nvGrpSpPr>
          <p:cNvPr id="6" name="Groupe 5">
            <a:extLst>
              <a:ext uri="{FF2B5EF4-FFF2-40B4-BE49-F238E27FC236}">
                <a16:creationId xmlns:a16="http://schemas.microsoft.com/office/drawing/2014/main" id="{8A1C93DC-25A3-4703-AB87-13BA19C58C63}"/>
              </a:ext>
            </a:extLst>
          </p:cNvPr>
          <p:cNvGrpSpPr/>
          <p:nvPr/>
        </p:nvGrpSpPr>
        <p:grpSpPr>
          <a:xfrm>
            <a:off x="-259320" y="-150027"/>
            <a:ext cx="2576046" cy="2180067"/>
            <a:chOff x="-114199" y="86920"/>
            <a:chExt cx="2576046" cy="2180067"/>
          </a:xfrm>
        </p:grpSpPr>
        <p:pic>
          <p:nvPicPr>
            <p:cNvPr id="7" name="Image 6">
              <a:extLst>
                <a:ext uri="{FF2B5EF4-FFF2-40B4-BE49-F238E27FC236}">
                  <a16:creationId xmlns:a16="http://schemas.microsoft.com/office/drawing/2014/main" id="{B740B8DD-3883-473A-8C3C-9DA17E2C4AEC}"/>
                </a:ext>
              </a:extLst>
            </p:cNvPr>
            <p:cNvPicPr>
              <a:picLocks noChangeAspect="1"/>
            </p:cNvPicPr>
            <p:nvPr/>
          </p:nvPicPr>
          <p:blipFill>
            <a:blip r:embed="rId2"/>
            <a:stretch>
              <a:fillRect/>
            </a:stretch>
          </p:blipFill>
          <p:spPr>
            <a:xfrm>
              <a:off x="386543" y="317857"/>
              <a:ext cx="2075304" cy="1826268"/>
            </a:xfrm>
            <a:prstGeom prst="rect">
              <a:avLst/>
            </a:prstGeom>
          </p:spPr>
        </p:pic>
        <p:sp>
          <p:nvSpPr>
            <p:cNvPr id="8" name="Triangle isocèle 7">
              <a:extLst>
                <a:ext uri="{FF2B5EF4-FFF2-40B4-BE49-F238E27FC236}">
                  <a16:creationId xmlns:a16="http://schemas.microsoft.com/office/drawing/2014/main" id="{E4AD4601-9C63-44D8-B5EA-A5FFC82BE673}"/>
                </a:ext>
              </a:extLst>
            </p:cNvPr>
            <p:cNvSpPr/>
            <p:nvPr/>
          </p:nvSpPr>
          <p:spPr>
            <a:xfrm rot="19336290">
              <a:off x="-36713" y="86920"/>
              <a:ext cx="1134924" cy="651258"/>
            </a:xfrm>
            <a:prstGeom prst="triangle">
              <a:avLst>
                <a:gd name="adj" fmla="val 404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isocèle 8">
              <a:extLst>
                <a:ext uri="{FF2B5EF4-FFF2-40B4-BE49-F238E27FC236}">
                  <a16:creationId xmlns:a16="http://schemas.microsoft.com/office/drawing/2014/main" id="{77814510-A779-4D91-BEA2-9B484F435F41}"/>
                </a:ext>
              </a:extLst>
            </p:cNvPr>
            <p:cNvSpPr/>
            <p:nvPr/>
          </p:nvSpPr>
          <p:spPr>
            <a:xfrm rot="15013957">
              <a:off x="-356032" y="1373896"/>
              <a:ext cx="1134924" cy="651258"/>
            </a:xfrm>
            <a:prstGeom prst="triangle">
              <a:avLst>
                <a:gd name="adj" fmla="val 404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4" name="Image 3">
            <a:extLst>
              <a:ext uri="{FF2B5EF4-FFF2-40B4-BE49-F238E27FC236}">
                <a16:creationId xmlns:a16="http://schemas.microsoft.com/office/drawing/2014/main" id="{0C7DB437-7BB5-40BB-8D83-6BEE65B499E6}"/>
              </a:ext>
            </a:extLst>
          </p:cNvPr>
          <p:cNvPicPr>
            <a:picLocks noChangeAspect="1"/>
          </p:cNvPicPr>
          <p:nvPr/>
        </p:nvPicPr>
        <p:blipFill>
          <a:blip r:embed="rId3"/>
          <a:stretch>
            <a:fillRect/>
          </a:stretch>
        </p:blipFill>
        <p:spPr>
          <a:xfrm>
            <a:off x="3443440" y="994044"/>
            <a:ext cx="4667250" cy="1257300"/>
          </a:xfrm>
          <a:prstGeom prst="rect">
            <a:avLst/>
          </a:prstGeom>
        </p:spPr>
      </p:pic>
    </p:spTree>
    <p:extLst>
      <p:ext uri="{BB962C8B-B14F-4D97-AF65-F5344CB8AC3E}">
        <p14:creationId xmlns:p14="http://schemas.microsoft.com/office/powerpoint/2010/main" val="985512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89090" y="112409"/>
            <a:ext cx="9880090" cy="1325563"/>
          </a:xfrm>
        </p:spPr>
        <p:txBody>
          <a:bodyPr>
            <a:normAutofit/>
          </a:bodyPr>
          <a:lstStyle/>
          <a:p>
            <a:pPr algn="r"/>
            <a:r>
              <a:rPr lang="fr-FR" b="1" dirty="0">
                <a:solidFill>
                  <a:srgbClr val="F78066"/>
                </a:solidFill>
                <a:latin typeface="Corbel" pitchFamily="34" charset="0"/>
              </a:rPr>
              <a:t>La chasse au trésor par </a:t>
            </a:r>
            <a:r>
              <a:rPr lang="fr-FR" b="1" dirty="0" err="1">
                <a:solidFill>
                  <a:srgbClr val="F78066"/>
                </a:solidFill>
                <a:latin typeface="Corbel" pitchFamily="34" charset="0"/>
              </a:rPr>
              <a:t>Wait</a:t>
            </a:r>
            <a:r>
              <a:rPr lang="fr-FR" b="1" dirty="0">
                <a:solidFill>
                  <a:srgbClr val="F78066"/>
                </a:solidFill>
                <a:latin typeface="Corbel" pitchFamily="34" charset="0"/>
              </a:rPr>
              <a:t>-It</a:t>
            </a:r>
          </a:p>
        </p:txBody>
      </p:sp>
      <p:sp>
        <p:nvSpPr>
          <p:cNvPr id="5" name="ZoneTexte 4">
            <a:extLst>
              <a:ext uri="{FF2B5EF4-FFF2-40B4-BE49-F238E27FC236}">
                <a16:creationId xmlns:a16="http://schemas.microsoft.com/office/drawing/2014/main" id="{99D44F8F-15FD-416E-B599-12BF5597C85C}"/>
              </a:ext>
            </a:extLst>
          </p:cNvPr>
          <p:cNvSpPr txBox="1"/>
          <p:nvPr/>
        </p:nvSpPr>
        <p:spPr>
          <a:xfrm>
            <a:off x="6095999" y="2465973"/>
            <a:ext cx="5925179" cy="1938992"/>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fr-FR" sz="2400" dirty="0"/>
              <a:t>1</a:t>
            </a:r>
            <a:r>
              <a:rPr lang="fr-FR" sz="2400" baseline="30000" dirty="0"/>
              <a:t>er</a:t>
            </a:r>
            <a:r>
              <a:rPr lang="fr-FR" sz="2400" dirty="0"/>
              <a:t> indice le 18 février, </a:t>
            </a:r>
          </a:p>
          <a:p>
            <a:pPr marL="342900" indent="-342900">
              <a:buFont typeface="Arial" panose="020B0604020202020204" pitchFamily="34" charset="0"/>
              <a:buChar char="•"/>
            </a:pPr>
            <a:r>
              <a:rPr lang="fr-FR" sz="2400" dirty="0"/>
              <a:t>8</a:t>
            </a:r>
            <a:r>
              <a:rPr lang="fr-FR" sz="2400" baseline="30000" dirty="0"/>
              <a:t>ème</a:t>
            </a:r>
            <a:r>
              <a:rPr lang="fr-FR" sz="2400" dirty="0"/>
              <a:t> (et dernier) indice le 12 mars</a:t>
            </a:r>
          </a:p>
          <a:p>
            <a:pPr marL="342900" indent="-342900">
              <a:buFont typeface="Arial" panose="020B0604020202020204" pitchFamily="34" charset="0"/>
              <a:buChar char="•"/>
            </a:pPr>
            <a:r>
              <a:rPr lang="fr-FR" sz="2400" dirty="0"/>
              <a:t>Fin du jeu le 13 mars</a:t>
            </a:r>
          </a:p>
          <a:p>
            <a:pPr marL="342900" indent="-342900">
              <a:buFont typeface="Arial" panose="020B0604020202020204" pitchFamily="34" charset="0"/>
              <a:buChar char="•"/>
            </a:pPr>
            <a:r>
              <a:rPr lang="fr-FR" sz="2400" dirty="0"/>
              <a:t>Remise des « trésors » pendant la Grande Conférence</a:t>
            </a:r>
          </a:p>
        </p:txBody>
      </p:sp>
      <p:sp>
        <p:nvSpPr>
          <p:cNvPr id="3" name="Rectangle 2">
            <a:extLst>
              <a:ext uri="{FF2B5EF4-FFF2-40B4-BE49-F238E27FC236}">
                <a16:creationId xmlns:a16="http://schemas.microsoft.com/office/drawing/2014/main" id="{6D3E6B27-1C78-4266-A9BF-6BE49C70B2CC}"/>
              </a:ext>
            </a:extLst>
          </p:cNvPr>
          <p:cNvSpPr/>
          <p:nvPr/>
        </p:nvSpPr>
        <p:spPr>
          <a:xfrm>
            <a:off x="606250" y="1213834"/>
            <a:ext cx="10487129" cy="954107"/>
          </a:xfrm>
          <a:prstGeom prst="rect">
            <a:avLst/>
          </a:prstGeom>
        </p:spPr>
        <p:txBody>
          <a:bodyPr wrap="square">
            <a:spAutoFit/>
          </a:bodyPr>
          <a:lstStyle/>
          <a:p>
            <a:r>
              <a:rPr lang="fr-FR" sz="2800" dirty="0"/>
              <a:t>Une phrase, un chiffre, une information à trouver dans le site</a:t>
            </a:r>
          </a:p>
          <a:p>
            <a:r>
              <a:rPr lang="fr-FR" sz="2800" dirty="0"/>
              <a:t>2 indices/semaine pendant 4 semaines</a:t>
            </a:r>
          </a:p>
        </p:txBody>
      </p:sp>
      <p:sp>
        <p:nvSpPr>
          <p:cNvPr id="8" name="Rectangle 7">
            <a:extLst>
              <a:ext uri="{FF2B5EF4-FFF2-40B4-BE49-F238E27FC236}">
                <a16:creationId xmlns:a16="http://schemas.microsoft.com/office/drawing/2014/main" id="{8BCA26C0-B575-46C8-A596-ADCE52940F60}"/>
              </a:ext>
            </a:extLst>
          </p:cNvPr>
          <p:cNvSpPr/>
          <p:nvPr/>
        </p:nvSpPr>
        <p:spPr>
          <a:xfrm>
            <a:off x="307360" y="5613786"/>
            <a:ext cx="7841698" cy="830997"/>
          </a:xfrm>
          <a:prstGeom prst="rect">
            <a:avLst/>
          </a:prstGeom>
        </p:spPr>
        <p:txBody>
          <a:bodyPr wrap="none">
            <a:spAutoFit/>
          </a:bodyPr>
          <a:lstStyle/>
          <a:p>
            <a:pPr algn="ctr"/>
            <a:r>
              <a:rPr lang="fr-FR" sz="4800" b="1" dirty="0">
                <a:solidFill>
                  <a:schemeClr val="accent2"/>
                </a:solidFill>
                <a:hlinkClick r:id="rId3">
                  <a:extLst>
                    <a:ext uri="{A12FA001-AC4F-418D-AE19-62706E023703}">
                      <ahyp:hlinkClr xmlns:ahyp="http://schemas.microsoft.com/office/drawing/2018/hyperlinkcolor" xmlns="" val="tx"/>
                    </a:ext>
                  </a:extLst>
                </a:hlinkClick>
              </a:rPr>
              <a:t>https://www.waitit.io/faceW</a:t>
            </a:r>
            <a:r>
              <a:rPr lang="fr-FR" sz="4800" b="1" dirty="0">
                <a:solidFill>
                  <a:schemeClr val="accent2"/>
                </a:solidFill>
              </a:rPr>
              <a:t> </a:t>
            </a:r>
          </a:p>
        </p:txBody>
      </p:sp>
      <p:pic>
        <p:nvPicPr>
          <p:cNvPr id="9" name="Image 8">
            <a:extLst>
              <a:ext uri="{FF2B5EF4-FFF2-40B4-BE49-F238E27FC236}">
                <a16:creationId xmlns:a16="http://schemas.microsoft.com/office/drawing/2014/main" id="{FB209CF4-A8FB-4214-B9DC-5C27672EF3C3}"/>
              </a:ext>
            </a:extLst>
          </p:cNvPr>
          <p:cNvPicPr>
            <a:picLocks noChangeAspect="1"/>
          </p:cNvPicPr>
          <p:nvPr/>
        </p:nvPicPr>
        <p:blipFill>
          <a:blip r:embed="rId4"/>
          <a:stretch>
            <a:fillRect/>
          </a:stretch>
        </p:blipFill>
        <p:spPr>
          <a:xfrm>
            <a:off x="8942155" y="5016773"/>
            <a:ext cx="2590404" cy="1571049"/>
          </a:xfrm>
          <a:prstGeom prst="rect">
            <a:avLst/>
          </a:prstGeom>
        </p:spPr>
      </p:pic>
      <p:pic>
        <p:nvPicPr>
          <p:cNvPr id="6" name="Image 5">
            <a:extLst>
              <a:ext uri="{FF2B5EF4-FFF2-40B4-BE49-F238E27FC236}">
                <a16:creationId xmlns:a16="http://schemas.microsoft.com/office/drawing/2014/main" id="{44401A98-B6FA-493B-96FC-57D669785A5C}"/>
              </a:ext>
            </a:extLst>
          </p:cNvPr>
          <p:cNvPicPr>
            <a:picLocks noChangeAspect="1"/>
          </p:cNvPicPr>
          <p:nvPr/>
        </p:nvPicPr>
        <p:blipFill>
          <a:blip r:embed="rId5"/>
          <a:stretch>
            <a:fillRect/>
          </a:stretch>
        </p:blipFill>
        <p:spPr>
          <a:xfrm>
            <a:off x="836778" y="2280852"/>
            <a:ext cx="3228163" cy="3135930"/>
          </a:xfrm>
          <a:prstGeom prst="rect">
            <a:avLst/>
          </a:prstGeom>
        </p:spPr>
      </p:pic>
    </p:spTree>
    <p:extLst>
      <p:ext uri="{BB962C8B-B14F-4D97-AF65-F5344CB8AC3E}">
        <p14:creationId xmlns:p14="http://schemas.microsoft.com/office/powerpoint/2010/main" val="251604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5367" y="189635"/>
            <a:ext cx="10515600" cy="1574472"/>
          </a:xfrm>
        </p:spPr>
        <p:txBody>
          <a:bodyPr>
            <a:normAutofit/>
          </a:bodyPr>
          <a:lstStyle/>
          <a:p>
            <a:pPr algn="r"/>
            <a:r>
              <a:rPr lang="fr-FR" b="1" dirty="0">
                <a:solidFill>
                  <a:srgbClr val="F78066"/>
                </a:solidFill>
                <a:latin typeface="Corbel" pitchFamily="34" charset="0"/>
              </a:rPr>
              <a:t>Grande Conférence sur l’alternance !</a:t>
            </a:r>
            <a:br>
              <a:rPr lang="fr-FR" b="1" dirty="0">
                <a:solidFill>
                  <a:srgbClr val="F78066"/>
                </a:solidFill>
                <a:latin typeface="Corbel" pitchFamily="34" charset="0"/>
              </a:rPr>
            </a:br>
            <a:r>
              <a:rPr lang="fr-FR" sz="3600" b="1" dirty="0">
                <a:solidFill>
                  <a:srgbClr val="F78066"/>
                </a:solidFill>
                <a:latin typeface="Corbel" pitchFamily="34" charset="0"/>
              </a:rPr>
              <a:t>À la Bourse du travail - 29 </a:t>
            </a:r>
            <a:r>
              <a:rPr lang="fr-FR" sz="3600" b="1" dirty="0" err="1">
                <a:solidFill>
                  <a:srgbClr val="F78066"/>
                </a:solidFill>
                <a:latin typeface="Corbel" pitchFamily="34" charset="0"/>
              </a:rPr>
              <a:t>bld</a:t>
            </a:r>
            <a:r>
              <a:rPr lang="fr-FR" sz="3600" b="1" dirty="0">
                <a:solidFill>
                  <a:srgbClr val="F78066"/>
                </a:solidFill>
                <a:latin typeface="Corbel" pitchFamily="34" charset="0"/>
              </a:rPr>
              <a:t> du temple (Paris 11)</a:t>
            </a:r>
            <a:endParaRPr lang="fr-FR" b="1" dirty="0">
              <a:solidFill>
                <a:srgbClr val="F78066"/>
              </a:solidFill>
              <a:latin typeface="Corbel" pitchFamily="34" charset="0"/>
            </a:endParaRPr>
          </a:p>
        </p:txBody>
      </p:sp>
      <p:sp>
        <p:nvSpPr>
          <p:cNvPr id="3" name="Espace réservé du contenu 2"/>
          <p:cNvSpPr>
            <a:spLocks noGrp="1"/>
          </p:cNvSpPr>
          <p:nvPr>
            <p:ph idx="1"/>
          </p:nvPr>
        </p:nvSpPr>
        <p:spPr>
          <a:xfrm>
            <a:off x="793102" y="2834996"/>
            <a:ext cx="10282334" cy="3833369"/>
          </a:xfrm>
        </p:spPr>
        <p:txBody>
          <a:bodyPr>
            <a:normAutofit fontScale="85000" lnSpcReduction="20000"/>
          </a:bodyPr>
          <a:lstStyle/>
          <a:p>
            <a:r>
              <a:rPr lang="fr-FR" sz="2400" dirty="0"/>
              <a:t>17h00 : Accueil</a:t>
            </a:r>
          </a:p>
          <a:p>
            <a:r>
              <a:rPr lang="fr-FR" sz="2400" dirty="0"/>
              <a:t>17h30 : Début de la conférence</a:t>
            </a:r>
          </a:p>
          <a:p>
            <a:pPr lvl="1"/>
            <a:r>
              <a:rPr lang="fr-FR" sz="2000" dirty="0"/>
              <a:t>Des interventions de personnalités,</a:t>
            </a:r>
          </a:p>
          <a:p>
            <a:pPr lvl="1"/>
            <a:r>
              <a:rPr lang="fr-FR" sz="2000" dirty="0"/>
              <a:t>Des témoignages inspirants,</a:t>
            </a:r>
          </a:p>
          <a:p>
            <a:pPr lvl="1"/>
            <a:r>
              <a:rPr lang="fr-FR" sz="2000" dirty="0"/>
              <a:t>Une remise de lots pour la chasse aux trésors</a:t>
            </a:r>
          </a:p>
          <a:p>
            <a:pPr lvl="1"/>
            <a:r>
              <a:rPr lang="fr-FR" sz="2000" dirty="0"/>
              <a:t>Des échanges</a:t>
            </a:r>
          </a:p>
          <a:p>
            <a:pPr lvl="1"/>
            <a:r>
              <a:rPr lang="fr-FR" sz="2000" dirty="0"/>
              <a:t>...</a:t>
            </a:r>
          </a:p>
          <a:p>
            <a:r>
              <a:rPr lang="fr-FR" sz="2400" dirty="0"/>
              <a:t>19h30 : Fin de la conférence</a:t>
            </a:r>
          </a:p>
          <a:p>
            <a:r>
              <a:rPr lang="fr-FR" sz="2400" dirty="0"/>
              <a:t>Cocktail</a:t>
            </a:r>
          </a:p>
          <a:p>
            <a:endParaRPr lang="fr-FR" sz="2400" dirty="0"/>
          </a:p>
          <a:p>
            <a:pPr marL="0" indent="0">
              <a:buNone/>
            </a:pPr>
            <a:r>
              <a:rPr lang="fr-FR" dirty="0"/>
              <a:t>Inscrivez vous sur </a:t>
            </a:r>
            <a:r>
              <a:rPr lang="fr-FR" u="sng" dirty="0">
                <a:hlinkClick r:id="rId2"/>
              </a:rPr>
              <a:t>https://www.weezevent.com/grande-conference-sur-l-alternance-3eme-edition-d-osonsaa</a:t>
            </a:r>
            <a:endParaRPr lang="fr-FR" dirty="0"/>
          </a:p>
        </p:txBody>
      </p:sp>
      <p:sp>
        <p:nvSpPr>
          <p:cNvPr id="4" name="Rectangle 3">
            <a:extLst>
              <a:ext uri="{FF2B5EF4-FFF2-40B4-BE49-F238E27FC236}">
                <a16:creationId xmlns:a16="http://schemas.microsoft.com/office/drawing/2014/main" id="{EA1E7044-C2CF-468D-9C3F-9FF4F653966D}"/>
              </a:ext>
            </a:extLst>
          </p:cNvPr>
          <p:cNvSpPr/>
          <p:nvPr/>
        </p:nvSpPr>
        <p:spPr>
          <a:xfrm>
            <a:off x="2747868" y="1764106"/>
            <a:ext cx="6320576" cy="707886"/>
          </a:xfrm>
          <a:prstGeom prst="rect">
            <a:avLst/>
          </a:prstGeom>
        </p:spPr>
        <p:txBody>
          <a:bodyPr wrap="none">
            <a:spAutoFit/>
          </a:bodyPr>
          <a:lstStyle/>
          <a:p>
            <a:r>
              <a:rPr lang="fr-FR" sz="4000" b="1" dirty="0">
                <a:solidFill>
                  <a:srgbClr val="F78066"/>
                </a:solidFill>
                <a:latin typeface="Corbel" pitchFamily="34" charset="0"/>
              </a:rPr>
              <a:t>Le 24 mars à partir de 17h30</a:t>
            </a:r>
            <a:endParaRPr lang="fr-FR" sz="4000" dirty="0"/>
          </a:p>
        </p:txBody>
      </p:sp>
      <p:sp>
        <p:nvSpPr>
          <p:cNvPr id="5" name="Rectangle 4">
            <a:extLst>
              <a:ext uri="{FF2B5EF4-FFF2-40B4-BE49-F238E27FC236}">
                <a16:creationId xmlns:a16="http://schemas.microsoft.com/office/drawing/2014/main" id="{E458336B-8AD7-47ED-89DB-40BC9316F48D}"/>
              </a:ext>
            </a:extLst>
          </p:cNvPr>
          <p:cNvSpPr/>
          <p:nvPr/>
        </p:nvSpPr>
        <p:spPr>
          <a:xfrm>
            <a:off x="8015872" y="3542881"/>
            <a:ext cx="4046492" cy="646331"/>
          </a:xfrm>
          <a:prstGeom prst="rect">
            <a:avLst/>
          </a:prstGeom>
        </p:spPr>
        <p:txBody>
          <a:bodyPr wrap="none">
            <a:spAutoFit/>
          </a:bodyPr>
          <a:lstStyle/>
          <a:p>
            <a:r>
              <a:rPr lang="fr-FR" sz="3600" b="1" dirty="0">
                <a:solidFill>
                  <a:srgbClr val="F78066"/>
                </a:solidFill>
                <a:latin typeface="Corbel" pitchFamily="34" charset="0"/>
                <a:ea typeface="+mj-ea"/>
                <a:cs typeface="+mj-cs"/>
              </a:rPr>
              <a:t>Venez nombreux… </a:t>
            </a:r>
          </a:p>
        </p:txBody>
      </p:sp>
    </p:spTree>
    <p:extLst>
      <p:ext uri="{BB962C8B-B14F-4D97-AF65-F5344CB8AC3E}">
        <p14:creationId xmlns:p14="http://schemas.microsoft.com/office/powerpoint/2010/main" val="3977338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3433" y="-1322918"/>
            <a:ext cx="10515600" cy="2852737"/>
          </a:xfrm>
        </p:spPr>
        <p:txBody>
          <a:bodyPr>
            <a:normAutofit/>
          </a:bodyPr>
          <a:lstStyle/>
          <a:p>
            <a:r>
              <a:rPr lang="fr-FR" b="1" dirty="0">
                <a:solidFill>
                  <a:srgbClr val="F78066"/>
                </a:solidFill>
              </a:rPr>
              <a:t>A vous la parole…</a:t>
            </a:r>
          </a:p>
        </p:txBody>
      </p:sp>
      <p:pic>
        <p:nvPicPr>
          <p:cNvPr id="4" name="Image 3">
            <a:extLst>
              <a:ext uri="{FF2B5EF4-FFF2-40B4-BE49-F238E27FC236}">
                <a16:creationId xmlns:a16="http://schemas.microsoft.com/office/drawing/2014/main" id="{DDD7D2BB-C0A1-4A9C-AA15-30D5C71FDC44}"/>
              </a:ext>
            </a:extLst>
          </p:cNvPr>
          <p:cNvPicPr>
            <a:picLocks noChangeAspect="1"/>
          </p:cNvPicPr>
          <p:nvPr/>
        </p:nvPicPr>
        <p:blipFill rotWithShape="1">
          <a:blip r:embed="rId2"/>
          <a:srcRect b="2915"/>
          <a:stretch/>
        </p:blipFill>
        <p:spPr>
          <a:xfrm>
            <a:off x="4935207" y="1771679"/>
            <a:ext cx="6142611" cy="2852737"/>
          </a:xfrm>
          <a:prstGeom prst="rect">
            <a:avLst/>
          </a:prstGeom>
          <a:ln>
            <a:solidFill>
              <a:schemeClr val="accent6">
                <a:lumMod val="75000"/>
              </a:schemeClr>
            </a:solidFill>
          </a:ln>
        </p:spPr>
      </p:pic>
      <p:sp>
        <p:nvSpPr>
          <p:cNvPr id="3" name="ZoneTexte 2">
            <a:extLst>
              <a:ext uri="{FF2B5EF4-FFF2-40B4-BE49-F238E27FC236}">
                <a16:creationId xmlns:a16="http://schemas.microsoft.com/office/drawing/2014/main" id="{556604A2-354E-4D8E-859B-963948A98086}"/>
              </a:ext>
            </a:extLst>
          </p:cNvPr>
          <p:cNvSpPr txBox="1"/>
          <p:nvPr/>
        </p:nvSpPr>
        <p:spPr>
          <a:xfrm>
            <a:off x="820491" y="5131837"/>
            <a:ext cx="4694747" cy="1384995"/>
          </a:xfrm>
          <a:prstGeom prst="rect">
            <a:avLst/>
          </a:prstGeom>
          <a:noFill/>
        </p:spPr>
        <p:txBody>
          <a:bodyPr wrap="none" rtlCol="0">
            <a:spAutoFit/>
          </a:bodyPr>
          <a:lstStyle/>
          <a:p>
            <a:r>
              <a:rPr lang="fr-FR" sz="2800" dirty="0"/>
              <a:t>Contact : </a:t>
            </a:r>
          </a:p>
          <a:p>
            <a:r>
              <a:rPr lang="fr-FR" sz="2800" dirty="0"/>
              <a:t>Valérie BOSSO - 06 27 17 30 50</a:t>
            </a:r>
          </a:p>
          <a:p>
            <a:r>
              <a:rPr lang="fr-FR" sz="2800" dirty="0"/>
              <a:t>v.bosso@fondationface.org</a:t>
            </a:r>
          </a:p>
        </p:txBody>
      </p:sp>
    </p:spTree>
    <p:extLst>
      <p:ext uri="{BB962C8B-B14F-4D97-AF65-F5344CB8AC3E}">
        <p14:creationId xmlns:p14="http://schemas.microsoft.com/office/powerpoint/2010/main" val="2850422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17375" y="189635"/>
            <a:ext cx="10515600" cy="1325563"/>
          </a:xfrm>
        </p:spPr>
        <p:txBody>
          <a:bodyPr>
            <a:normAutofit/>
          </a:bodyPr>
          <a:lstStyle/>
          <a:p>
            <a:pPr algn="r"/>
            <a:r>
              <a:rPr lang="fr-FR" b="1" dirty="0">
                <a:solidFill>
                  <a:srgbClr val="F78066"/>
                </a:solidFill>
                <a:latin typeface="Corbel" pitchFamily="34" charset="0"/>
              </a:rPr>
              <a:t>#osons l’apprentissage et l’alternance!</a:t>
            </a:r>
            <a:br>
              <a:rPr lang="fr-FR" b="1" dirty="0">
                <a:solidFill>
                  <a:srgbClr val="F78066"/>
                </a:solidFill>
                <a:latin typeface="Corbel" pitchFamily="34" charset="0"/>
              </a:rPr>
            </a:br>
            <a:r>
              <a:rPr lang="fr-FR" b="1" dirty="0">
                <a:solidFill>
                  <a:srgbClr val="F78066"/>
                </a:solidFill>
                <a:latin typeface="Corbel" pitchFamily="34" charset="0"/>
              </a:rPr>
              <a:t>De quoi parle-t-on?</a:t>
            </a:r>
          </a:p>
        </p:txBody>
      </p:sp>
      <p:sp>
        <p:nvSpPr>
          <p:cNvPr id="3" name="Espace réservé du contenu 2"/>
          <p:cNvSpPr>
            <a:spLocks noGrp="1"/>
          </p:cNvSpPr>
          <p:nvPr>
            <p:ph idx="1"/>
          </p:nvPr>
        </p:nvSpPr>
        <p:spPr>
          <a:xfrm>
            <a:off x="494522" y="1828800"/>
            <a:ext cx="11196735" cy="4963886"/>
          </a:xfrm>
        </p:spPr>
        <p:txBody>
          <a:bodyPr>
            <a:normAutofit fontScale="92500" lnSpcReduction="20000"/>
          </a:bodyPr>
          <a:lstStyle/>
          <a:p>
            <a:pPr marL="0" indent="0">
              <a:buNone/>
            </a:pPr>
            <a:r>
              <a:rPr lang="fr-FR" sz="2600" dirty="0"/>
              <a:t>Pendant une semaine en mars, des collégiens, lycéens, étudiants, parents et enseignants, personnes en recherche d’emploi ou de reconversion se rendent dans les locaux des entreprises et des centres de formation en alternance pour :</a:t>
            </a:r>
          </a:p>
          <a:p>
            <a:pPr>
              <a:buFontTx/>
              <a:buChar char="-"/>
            </a:pPr>
            <a:r>
              <a:rPr lang="fr-FR" sz="2600" dirty="0"/>
              <a:t>Échanger avec les professionnels, alternants, tuteurs et enseignants et découvrir leurs métiers et les formations qui y préparent, </a:t>
            </a:r>
          </a:p>
          <a:p>
            <a:pPr>
              <a:buFontTx/>
              <a:buChar char="-"/>
            </a:pPr>
            <a:r>
              <a:rPr lang="fr-FR" sz="2600" dirty="0"/>
              <a:t>Découvrir des secteurs mal considérés sans que cette mauvaise image soit le plus souvent étayée, ou perçus comme « sans avenir » à cause de licenciements (industrie), ou difficiles et mal payés (propreté, sécurité), ou « hors de portée » car trop techniques (numériques, industrie),</a:t>
            </a:r>
          </a:p>
          <a:p>
            <a:pPr>
              <a:buFontTx/>
              <a:buChar char="-"/>
            </a:pPr>
            <a:r>
              <a:rPr lang="fr-FR" sz="2600" dirty="0"/>
              <a:t>Mettre en avant l’apprentissage comme voie d’excellence plébiscitée par les entreprises, quel que soit le secteur et le niveau d’étude</a:t>
            </a:r>
          </a:p>
          <a:p>
            <a:pPr>
              <a:buFontTx/>
              <a:buChar char="-"/>
            </a:pPr>
            <a:r>
              <a:rPr lang="fr-FR" sz="2600" dirty="0"/>
              <a:t>« Donner envie de l’entreprise »</a:t>
            </a:r>
          </a:p>
          <a:p>
            <a:pPr>
              <a:buFontTx/>
              <a:buChar char="-"/>
            </a:pPr>
            <a:endParaRPr lang="fr-FR" sz="2600" b="1" dirty="0">
              <a:solidFill>
                <a:srgbClr val="F78066"/>
              </a:solidFill>
              <a:latin typeface="Corbel" pitchFamily="34" charset="0"/>
              <a:ea typeface="+mj-ea"/>
              <a:cs typeface="+mj-cs"/>
            </a:endParaRPr>
          </a:p>
          <a:p>
            <a:pPr marL="0" indent="0">
              <a:buNone/>
            </a:pPr>
            <a:r>
              <a:rPr lang="fr-FR" sz="2600" b="1" dirty="0">
                <a:solidFill>
                  <a:srgbClr val="F78066"/>
                </a:solidFill>
                <a:latin typeface="Corbel" pitchFamily="34" charset="0"/>
                <a:ea typeface="+mj-ea"/>
                <a:cs typeface="+mj-cs"/>
              </a:rPr>
              <a:t>Du 23 au 28 mars 2020 en IDF, se déroulera la 3ème édition d’#osons l’apprentissage et l’alternance ! Et le 24 mars, la Grande Conférence sur l’alternance.</a:t>
            </a:r>
          </a:p>
        </p:txBody>
      </p:sp>
    </p:spTree>
    <p:extLst>
      <p:ext uri="{BB962C8B-B14F-4D97-AF65-F5344CB8AC3E}">
        <p14:creationId xmlns:p14="http://schemas.microsoft.com/office/powerpoint/2010/main" val="1510651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5367" y="189634"/>
            <a:ext cx="10515600" cy="1325563"/>
          </a:xfrm>
        </p:spPr>
        <p:txBody>
          <a:bodyPr>
            <a:normAutofit/>
          </a:bodyPr>
          <a:lstStyle/>
          <a:p>
            <a:pPr algn="r"/>
            <a:r>
              <a:rPr lang="fr-FR" b="1" dirty="0">
                <a:solidFill>
                  <a:srgbClr val="F78066"/>
                </a:solidFill>
                <a:latin typeface="Corbel" pitchFamily="34" charset="0"/>
              </a:rPr>
              <a:t>#</a:t>
            </a:r>
            <a:r>
              <a:rPr lang="fr-FR" b="1" dirty="0" err="1">
                <a:solidFill>
                  <a:srgbClr val="F78066"/>
                </a:solidFill>
                <a:latin typeface="Corbel" pitchFamily="34" charset="0"/>
              </a:rPr>
              <a:t>osonsAA</a:t>
            </a:r>
            <a:r>
              <a:rPr lang="fr-FR" b="1" dirty="0">
                <a:solidFill>
                  <a:srgbClr val="F78066"/>
                </a:solidFill>
                <a:latin typeface="Corbel" pitchFamily="34" charset="0"/>
              </a:rPr>
              <a:t>, de quoi parle-t-on?</a:t>
            </a:r>
          </a:p>
        </p:txBody>
      </p:sp>
      <p:sp>
        <p:nvSpPr>
          <p:cNvPr id="3" name="Espace réservé du contenu 2"/>
          <p:cNvSpPr>
            <a:spLocks noGrp="1"/>
          </p:cNvSpPr>
          <p:nvPr>
            <p:ph idx="1"/>
          </p:nvPr>
        </p:nvSpPr>
        <p:spPr>
          <a:xfrm>
            <a:off x="895739" y="1875453"/>
            <a:ext cx="10282334" cy="4792912"/>
          </a:xfrm>
        </p:spPr>
        <p:txBody>
          <a:bodyPr>
            <a:normAutofit/>
          </a:bodyPr>
          <a:lstStyle/>
          <a:p>
            <a:pPr marL="0" indent="0">
              <a:buNone/>
            </a:pPr>
            <a:r>
              <a:rPr lang="fr-FR" sz="2400" b="1" dirty="0">
                <a:solidFill>
                  <a:schemeClr val="accent2"/>
                </a:solidFill>
              </a:rPr>
              <a:t>Ce sont </a:t>
            </a:r>
            <a:r>
              <a:rPr lang="fr-FR" sz="2400" dirty="0"/>
              <a:t>des rencontres, des échanges avec des professionnels qui expliquent leurs métiers dans leurs locaux…</a:t>
            </a:r>
          </a:p>
          <a:p>
            <a:pPr marL="0" indent="0">
              <a:buNone/>
            </a:pPr>
            <a:endParaRPr lang="fr-FR" sz="2400" dirty="0"/>
          </a:p>
          <a:p>
            <a:pPr marL="0" indent="0">
              <a:buNone/>
            </a:pPr>
            <a:r>
              <a:rPr lang="fr-FR" sz="2400" b="1" dirty="0">
                <a:solidFill>
                  <a:schemeClr val="accent2"/>
                </a:solidFill>
              </a:rPr>
              <a:t>Pour l’entreprise</a:t>
            </a:r>
            <a:r>
              <a:rPr lang="fr-FR" sz="2400" dirty="0">
                <a:solidFill>
                  <a:schemeClr val="accent2"/>
                </a:solidFill>
              </a:rPr>
              <a:t>, </a:t>
            </a:r>
            <a:r>
              <a:rPr lang="fr-FR" sz="2400" dirty="0"/>
              <a:t>il n’y a aucune « obligation » de recrutement mais, ces rencontres sont autant d’opportunités de valoriser ses métiers et ses collaborateurs, et peut être celles de trouver les perles rares…</a:t>
            </a:r>
          </a:p>
          <a:p>
            <a:pPr marL="0" indent="0">
              <a:buNone/>
            </a:pPr>
            <a:r>
              <a:rPr lang="fr-FR" sz="2400" b="1" dirty="0">
                <a:solidFill>
                  <a:schemeClr val="accent2"/>
                </a:solidFill>
              </a:rPr>
              <a:t>Pour les jeunes, </a:t>
            </a:r>
            <a:r>
              <a:rPr lang="fr-FR" sz="2400" dirty="0"/>
              <a:t>ces rencontres sont autant d’opportunités de donner sur place son CV, ou d’écrire une lettre de motivation + argumentée après la rencontre.</a:t>
            </a:r>
          </a:p>
        </p:txBody>
      </p:sp>
    </p:spTree>
    <p:extLst>
      <p:ext uri="{BB962C8B-B14F-4D97-AF65-F5344CB8AC3E}">
        <p14:creationId xmlns:p14="http://schemas.microsoft.com/office/powerpoint/2010/main" val="427906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9801" y="576263"/>
            <a:ext cx="10515600" cy="2852737"/>
          </a:xfrm>
        </p:spPr>
        <p:txBody>
          <a:bodyPr>
            <a:normAutofit/>
          </a:bodyPr>
          <a:lstStyle/>
          <a:p>
            <a:r>
              <a:rPr lang="fr-FR" dirty="0"/>
              <a:t>S’inscrire à </a:t>
            </a:r>
            <a:r>
              <a:rPr lang="fr-FR" dirty="0" err="1"/>
              <a:t>OsonsAA</a:t>
            </a:r>
            <a:r>
              <a:rPr lang="fr-FR" dirty="0"/>
              <a:t> édition 3…</a:t>
            </a:r>
          </a:p>
        </p:txBody>
      </p:sp>
      <p:pic>
        <p:nvPicPr>
          <p:cNvPr id="3" name="Image 2">
            <a:extLst>
              <a:ext uri="{FF2B5EF4-FFF2-40B4-BE49-F238E27FC236}">
                <a16:creationId xmlns:a16="http://schemas.microsoft.com/office/drawing/2014/main" id="{1ABC7224-FD24-400F-A088-2C7432307FD9}"/>
              </a:ext>
            </a:extLst>
          </p:cNvPr>
          <p:cNvPicPr>
            <a:picLocks noChangeAspect="1"/>
          </p:cNvPicPr>
          <p:nvPr/>
        </p:nvPicPr>
        <p:blipFill>
          <a:blip r:embed="rId2"/>
          <a:stretch>
            <a:fillRect/>
          </a:stretch>
        </p:blipFill>
        <p:spPr>
          <a:xfrm>
            <a:off x="3297885" y="4004582"/>
            <a:ext cx="4924425" cy="2114550"/>
          </a:xfrm>
          <a:prstGeom prst="rect">
            <a:avLst/>
          </a:prstGeom>
        </p:spPr>
      </p:pic>
    </p:spTree>
    <p:extLst>
      <p:ext uri="{BB962C8B-B14F-4D97-AF65-F5344CB8AC3E}">
        <p14:creationId xmlns:p14="http://schemas.microsoft.com/office/powerpoint/2010/main" val="2336110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BC6339A-F487-4B1E-A9C3-ADC6AE613B12}"/>
              </a:ext>
            </a:extLst>
          </p:cNvPr>
          <p:cNvPicPr>
            <a:picLocks noChangeAspect="1"/>
          </p:cNvPicPr>
          <p:nvPr/>
        </p:nvPicPr>
        <p:blipFill rotWithShape="1">
          <a:blip r:embed="rId2"/>
          <a:srcRect l="14055" t="15102" r="20332" b="10066"/>
          <a:stretch/>
        </p:blipFill>
        <p:spPr>
          <a:xfrm>
            <a:off x="500753" y="1315950"/>
            <a:ext cx="8652906" cy="5551048"/>
          </a:xfrm>
          <a:prstGeom prst="rect">
            <a:avLst/>
          </a:prstGeom>
        </p:spPr>
      </p:pic>
      <p:sp>
        <p:nvSpPr>
          <p:cNvPr id="3" name="Ellipse 2">
            <a:extLst>
              <a:ext uri="{FF2B5EF4-FFF2-40B4-BE49-F238E27FC236}">
                <a16:creationId xmlns:a16="http://schemas.microsoft.com/office/drawing/2014/main" id="{E240C132-DCEC-4DB1-BC1A-FF1438B785DD}"/>
              </a:ext>
            </a:extLst>
          </p:cNvPr>
          <p:cNvSpPr/>
          <p:nvPr/>
        </p:nvSpPr>
        <p:spPr>
          <a:xfrm>
            <a:off x="5689571" y="3155046"/>
            <a:ext cx="2464224" cy="864339"/>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 droite 3">
            <a:extLst>
              <a:ext uri="{FF2B5EF4-FFF2-40B4-BE49-F238E27FC236}">
                <a16:creationId xmlns:a16="http://schemas.microsoft.com/office/drawing/2014/main" id="{01DC90A0-AB37-4AE0-AFB5-C64598662650}"/>
              </a:ext>
            </a:extLst>
          </p:cNvPr>
          <p:cNvSpPr/>
          <p:nvPr/>
        </p:nvSpPr>
        <p:spPr>
          <a:xfrm rot="10434400">
            <a:off x="8220623" y="3025223"/>
            <a:ext cx="1297544" cy="494523"/>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A9BCECD3-185C-414D-A8DF-4F9985B0FD3D}"/>
              </a:ext>
            </a:extLst>
          </p:cNvPr>
          <p:cNvSpPr txBox="1"/>
          <p:nvPr/>
        </p:nvSpPr>
        <p:spPr>
          <a:xfrm>
            <a:off x="9488928" y="2860737"/>
            <a:ext cx="2258182" cy="646331"/>
          </a:xfrm>
          <a:prstGeom prst="rect">
            <a:avLst/>
          </a:prstGeom>
          <a:solidFill>
            <a:schemeClr val="bg1"/>
          </a:solidFill>
        </p:spPr>
        <p:txBody>
          <a:bodyPr wrap="none" rtlCol="0">
            <a:spAutoFit/>
          </a:bodyPr>
          <a:lstStyle/>
          <a:p>
            <a:r>
              <a:rPr lang="fr-FR" dirty="0"/>
              <a:t>Individuel ou groupe</a:t>
            </a:r>
          </a:p>
          <a:p>
            <a:r>
              <a:rPr lang="fr-FR" dirty="0"/>
              <a:t>(pas de mineurs seuls)</a:t>
            </a:r>
          </a:p>
        </p:txBody>
      </p:sp>
      <p:sp>
        <p:nvSpPr>
          <p:cNvPr id="7" name="ZoneTexte 6">
            <a:extLst>
              <a:ext uri="{FF2B5EF4-FFF2-40B4-BE49-F238E27FC236}">
                <a16:creationId xmlns:a16="http://schemas.microsoft.com/office/drawing/2014/main" id="{F469B800-79B9-4226-BB16-9D6DDC51AC03}"/>
              </a:ext>
            </a:extLst>
          </p:cNvPr>
          <p:cNvSpPr txBox="1"/>
          <p:nvPr/>
        </p:nvSpPr>
        <p:spPr>
          <a:xfrm>
            <a:off x="9495404" y="3517575"/>
            <a:ext cx="2344488" cy="369332"/>
          </a:xfrm>
          <a:prstGeom prst="rect">
            <a:avLst/>
          </a:prstGeom>
          <a:solidFill>
            <a:schemeClr val="bg1"/>
          </a:solidFill>
        </p:spPr>
        <p:txBody>
          <a:bodyPr wrap="none" rtlCol="0">
            <a:spAutoFit/>
          </a:bodyPr>
          <a:lstStyle/>
          <a:p>
            <a:r>
              <a:rPr lang="fr-FR" dirty="0"/>
              <a:t>Entreprise et/ou école)</a:t>
            </a:r>
          </a:p>
        </p:txBody>
      </p:sp>
      <p:sp>
        <p:nvSpPr>
          <p:cNvPr id="8" name="Rectangle : coins arrondis 7">
            <a:extLst>
              <a:ext uri="{FF2B5EF4-FFF2-40B4-BE49-F238E27FC236}">
                <a16:creationId xmlns:a16="http://schemas.microsoft.com/office/drawing/2014/main" id="{B186C02A-45A3-41C3-B69C-75494CBFF989}"/>
              </a:ext>
            </a:extLst>
          </p:cNvPr>
          <p:cNvSpPr/>
          <p:nvPr/>
        </p:nvSpPr>
        <p:spPr>
          <a:xfrm>
            <a:off x="5689571" y="4369350"/>
            <a:ext cx="2356831" cy="1910153"/>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457BBCBC-9F06-449D-A3F7-A6403C5DA7E3}"/>
              </a:ext>
            </a:extLst>
          </p:cNvPr>
          <p:cNvSpPr/>
          <p:nvPr/>
        </p:nvSpPr>
        <p:spPr>
          <a:xfrm rot="10013856">
            <a:off x="8162342" y="4804552"/>
            <a:ext cx="1414104" cy="494523"/>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25DF4123-5F67-4ED5-B1FC-703B23C30475}"/>
              </a:ext>
            </a:extLst>
          </p:cNvPr>
          <p:cNvSpPr txBox="1"/>
          <p:nvPr/>
        </p:nvSpPr>
        <p:spPr>
          <a:xfrm>
            <a:off x="9635311" y="4670269"/>
            <a:ext cx="2385333" cy="369332"/>
          </a:xfrm>
          <a:prstGeom prst="rect">
            <a:avLst/>
          </a:prstGeom>
          <a:solidFill>
            <a:schemeClr val="bg1"/>
          </a:solidFill>
        </p:spPr>
        <p:txBody>
          <a:bodyPr wrap="none" rtlCol="0">
            <a:spAutoFit/>
          </a:bodyPr>
          <a:lstStyle/>
          <a:p>
            <a:r>
              <a:rPr lang="fr-FR" dirty="0"/>
              <a:t>Précisions (facultatives)</a:t>
            </a:r>
          </a:p>
        </p:txBody>
      </p:sp>
      <p:sp>
        <p:nvSpPr>
          <p:cNvPr id="13" name="Flèche : droite 12">
            <a:extLst>
              <a:ext uri="{FF2B5EF4-FFF2-40B4-BE49-F238E27FC236}">
                <a16:creationId xmlns:a16="http://schemas.microsoft.com/office/drawing/2014/main" id="{9EE7D51E-3974-423A-8962-40A0501FD89B}"/>
              </a:ext>
            </a:extLst>
          </p:cNvPr>
          <p:cNvSpPr/>
          <p:nvPr/>
        </p:nvSpPr>
        <p:spPr>
          <a:xfrm rot="10435444">
            <a:off x="8457060" y="3532632"/>
            <a:ext cx="1015023" cy="494523"/>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2C698E86-E040-4572-AA10-BAD43A664215}"/>
              </a:ext>
            </a:extLst>
          </p:cNvPr>
          <p:cNvSpPr txBox="1"/>
          <p:nvPr/>
        </p:nvSpPr>
        <p:spPr>
          <a:xfrm>
            <a:off x="1643861" y="281960"/>
            <a:ext cx="9725371" cy="830997"/>
          </a:xfrm>
          <a:prstGeom prst="rect">
            <a:avLst/>
          </a:prstGeom>
          <a:noFill/>
        </p:spPr>
        <p:txBody>
          <a:bodyPr wrap="square" rtlCol="0">
            <a:spAutoFit/>
          </a:bodyPr>
          <a:lstStyle/>
          <a:p>
            <a:r>
              <a:rPr lang="fr-FR" sz="4800" b="1" dirty="0">
                <a:solidFill>
                  <a:schemeClr val="accent2"/>
                </a:solidFill>
              </a:rPr>
              <a:t>www.osonslapprentissage.fr</a:t>
            </a:r>
          </a:p>
        </p:txBody>
      </p:sp>
    </p:spTree>
    <p:extLst>
      <p:ext uri="{BB962C8B-B14F-4D97-AF65-F5344CB8AC3E}">
        <p14:creationId xmlns:p14="http://schemas.microsoft.com/office/powerpoint/2010/main" val="1767142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E4B9280-4701-4B0E-8E7F-0F83C235BA29}"/>
              </a:ext>
            </a:extLst>
          </p:cNvPr>
          <p:cNvPicPr>
            <a:picLocks noChangeAspect="1"/>
          </p:cNvPicPr>
          <p:nvPr/>
        </p:nvPicPr>
        <p:blipFill>
          <a:blip r:embed="rId2"/>
          <a:stretch>
            <a:fillRect/>
          </a:stretch>
        </p:blipFill>
        <p:spPr>
          <a:xfrm>
            <a:off x="867600" y="371268"/>
            <a:ext cx="6138153" cy="6246092"/>
          </a:xfrm>
          <a:prstGeom prst="rect">
            <a:avLst/>
          </a:prstGeom>
        </p:spPr>
      </p:pic>
      <p:sp>
        <p:nvSpPr>
          <p:cNvPr id="3" name="Rectangle : coins arrondis 2">
            <a:extLst>
              <a:ext uri="{FF2B5EF4-FFF2-40B4-BE49-F238E27FC236}">
                <a16:creationId xmlns:a16="http://schemas.microsoft.com/office/drawing/2014/main" id="{4DC23093-534E-4774-B12D-E6E2CF5C1FD6}"/>
              </a:ext>
            </a:extLst>
          </p:cNvPr>
          <p:cNvSpPr/>
          <p:nvPr/>
        </p:nvSpPr>
        <p:spPr>
          <a:xfrm>
            <a:off x="4812494" y="3429000"/>
            <a:ext cx="1942869" cy="330770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 droite 3">
            <a:extLst>
              <a:ext uri="{FF2B5EF4-FFF2-40B4-BE49-F238E27FC236}">
                <a16:creationId xmlns:a16="http://schemas.microsoft.com/office/drawing/2014/main" id="{77CD58CE-5278-4C24-BF78-1D0CE903541F}"/>
              </a:ext>
            </a:extLst>
          </p:cNvPr>
          <p:cNvSpPr/>
          <p:nvPr/>
        </p:nvSpPr>
        <p:spPr>
          <a:xfrm rot="10013856">
            <a:off x="6492162" y="4701914"/>
            <a:ext cx="1414104" cy="494523"/>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D372BF74-8242-4A34-A3BE-06D1CDD066E0}"/>
              </a:ext>
            </a:extLst>
          </p:cNvPr>
          <p:cNvSpPr txBox="1"/>
          <p:nvPr/>
        </p:nvSpPr>
        <p:spPr>
          <a:xfrm>
            <a:off x="8053734" y="4548067"/>
            <a:ext cx="3637524" cy="646331"/>
          </a:xfrm>
          <a:prstGeom prst="rect">
            <a:avLst/>
          </a:prstGeom>
          <a:noFill/>
        </p:spPr>
        <p:txBody>
          <a:bodyPr wrap="square" rtlCol="0">
            <a:spAutoFit/>
          </a:bodyPr>
          <a:lstStyle/>
          <a:p>
            <a:r>
              <a:rPr lang="fr-FR" dirty="0"/>
              <a:t>Rappel de vos choix (modifications possibles)</a:t>
            </a:r>
          </a:p>
        </p:txBody>
      </p:sp>
      <p:sp>
        <p:nvSpPr>
          <p:cNvPr id="8" name="Ellipse 7">
            <a:extLst>
              <a:ext uri="{FF2B5EF4-FFF2-40B4-BE49-F238E27FC236}">
                <a16:creationId xmlns:a16="http://schemas.microsoft.com/office/drawing/2014/main" id="{447CA61E-5B3F-47C1-A577-205021DEB2CD}"/>
              </a:ext>
            </a:extLst>
          </p:cNvPr>
          <p:cNvSpPr/>
          <p:nvPr/>
        </p:nvSpPr>
        <p:spPr>
          <a:xfrm>
            <a:off x="885843" y="2341984"/>
            <a:ext cx="3676261" cy="1087016"/>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4DCDE217-D3DD-4472-9849-3AADB748020C}"/>
              </a:ext>
            </a:extLst>
          </p:cNvPr>
          <p:cNvSpPr/>
          <p:nvPr/>
        </p:nvSpPr>
        <p:spPr>
          <a:xfrm rot="10800000">
            <a:off x="4677047" y="2958221"/>
            <a:ext cx="2880748" cy="442367"/>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B82BB76F-BD2B-4237-A4B6-79EE04A1B90B}"/>
              </a:ext>
            </a:extLst>
          </p:cNvPr>
          <p:cNvSpPr txBox="1"/>
          <p:nvPr/>
        </p:nvSpPr>
        <p:spPr>
          <a:xfrm>
            <a:off x="7672738" y="2579239"/>
            <a:ext cx="3748362" cy="1200329"/>
          </a:xfrm>
          <a:prstGeom prst="rect">
            <a:avLst/>
          </a:prstGeom>
          <a:noFill/>
        </p:spPr>
        <p:txBody>
          <a:bodyPr wrap="square" rtlCol="0">
            <a:spAutoFit/>
          </a:bodyPr>
          <a:lstStyle/>
          <a:p>
            <a:r>
              <a:rPr lang="fr-FR" dirty="0"/>
              <a:t>Liste des programmes correspondant à vos choix (ex : programmes d’un secteur particulier à une date précise) – à télécharger</a:t>
            </a:r>
          </a:p>
        </p:txBody>
      </p:sp>
      <p:sp>
        <p:nvSpPr>
          <p:cNvPr id="11" name="Ellipse 10">
            <a:extLst>
              <a:ext uri="{FF2B5EF4-FFF2-40B4-BE49-F238E27FC236}">
                <a16:creationId xmlns:a16="http://schemas.microsoft.com/office/drawing/2014/main" id="{7998D116-F89C-4FF9-A10E-0461D0664039}"/>
              </a:ext>
            </a:extLst>
          </p:cNvPr>
          <p:cNvSpPr/>
          <p:nvPr/>
        </p:nvSpPr>
        <p:spPr>
          <a:xfrm>
            <a:off x="3069771" y="5626359"/>
            <a:ext cx="1847462" cy="550506"/>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droite 11">
            <a:extLst>
              <a:ext uri="{FF2B5EF4-FFF2-40B4-BE49-F238E27FC236}">
                <a16:creationId xmlns:a16="http://schemas.microsoft.com/office/drawing/2014/main" id="{C4B6AE5D-CF8B-4EB2-9C05-7DFFA02F7879}"/>
              </a:ext>
            </a:extLst>
          </p:cNvPr>
          <p:cNvSpPr/>
          <p:nvPr/>
        </p:nvSpPr>
        <p:spPr>
          <a:xfrm rot="10800000">
            <a:off x="4975978" y="5682341"/>
            <a:ext cx="2967933" cy="494523"/>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50637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6211CB7-94B3-4BB3-B562-3083BDD1296D}"/>
              </a:ext>
            </a:extLst>
          </p:cNvPr>
          <p:cNvPicPr>
            <a:picLocks noChangeAspect="1"/>
          </p:cNvPicPr>
          <p:nvPr/>
        </p:nvPicPr>
        <p:blipFill>
          <a:blip r:embed="rId2"/>
          <a:stretch>
            <a:fillRect/>
          </a:stretch>
        </p:blipFill>
        <p:spPr>
          <a:xfrm>
            <a:off x="393839" y="976302"/>
            <a:ext cx="4802408" cy="4262284"/>
          </a:xfrm>
          <a:prstGeom prst="rect">
            <a:avLst/>
          </a:prstGeom>
          <a:ln>
            <a:solidFill>
              <a:schemeClr val="accent6">
                <a:lumMod val="75000"/>
              </a:schemeClr>
            </a:solidFill>
          </a:ln>
        </p:spPr>
      </p:pic>
      <p:pic>
        <p:nvPicPr>
          <p:cNvPr id="3" name="Image 2">
            <a:extLst>
              <a:ext uri="{FF2B5EF4-FFF2-40B4-BE49-F238E27FC236}">
                <a16:creationId xmlns:a16="http://schemas.microsoft.com/office/drawing/2014/main" id="{26D5C8AD-550B-49A8-A8B1-E1B114FC2789}"/>
              </a:ext>
            </a:extLst>
          </p:cNvPr>
          <p:cNvPicPr>
            <a:picLocks noChangeAspect="1"/>
          </p:cNvPicPr>
          <p:nvPr/>
        </p:nvPicPr>
        <p:blipFill>
          <a:blip r:embed="rId3"/>
          <a:stretch>
            <a:fillRect/>
          </a:stretch>
        </p:blipFill>
        <p:spPr>
          <a:xfrm>
            <a:off x="6875362" y="111968"/>
            <a:ext cx="4506173" cy="6858000"/>
          </a:xfrm>
          <a:prstGeom prst="rect">
            <a:avLst/>
          </a:prstGeom>
        </p:spPr>
      </p:pic>
      <p:sp>
        <p:nvSpPr>
          <p:cNvPr id="4" name="ZoneTexte 3">
            <a:extLst>
              <a:ext uri="{FF2B5EF4-FFF2-40B4-BE49-F238E27FC236}">
                <a16:creationId xmlns:a16="http://schemas.microsoft.com/office/drawing/2014/main" id="{F2476BC1-9441-42EF-A38A-6AE3D531B675}"/>
              </a:ext>
            </a:extLst>
          </p:cNvPr>
          <p:cNvSpPr txBox="1"/>
          <p:nvPr/>
        </p:nvSpPr>
        <p:spPr>
          <a:xfrm>
            <a:off x="5196247" y="2612922"/>
            <a:ext cx="1543564" cy="646331"/>
          </a:xfrm>
          <a:prstGeom prst="rect">
            <a:avLst/>
          </a:prstGeom>
          <a:noFill/>
        </p:spPr>
        <p:txBody>
          <a:bodyPr wrap="none" rtlCol="0">
            <a:spAutoFit/>
          </a:bodyPr>
          <a:lstStyle/>
          <a:p>
            <a:r>
              <a:rPr lang="fr-FR" dirty="0"/>
              <a:t>1 structure</a:t>
            </a:r>
          </a:p>
          <a:p>
            <a:r>
              <a:rPr lang="fr-FR" dirty="0"/>
              <a:t>4 programmes</a:t>
            </a:r>
          </a:p>
        </p:txBody>
      </p:sp>
    </p:spTree>
    <p:extLst>
      <p:ext uri="{BB962C8B-B14F-4D97-AF65-F5344CB8AC3E}">
        <p14:creationId xmlns:p14="http://schemas.microsoft.com/office/powerpoint/2010/main" val="1771373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1CB58BA-E153-455D-B069-F149D8296F49}"/>
              </a:ext>
            </a:extLst>
          </p:cNvPr>
          <p:cNvPicPr>
            <a:picLocks noChangeAspect="1"/>
          </p:cNvPicPr>
          <p:nvPr/>
        </p:nvPicPr>
        <p:blipFill>
          <a:blip r:embed="rId2"/>
          <a:stretch>
            <a:fillRect/>
          </a:stretch>
        </p:blipFill>
        <p:spPr>
          <a:xfrm>
            <a:off x="75812" y="2062064"/>
            <a:ext cx="3512913" cy="2479997"/>
          </a:xfrm>
          <a:prstGeom prst="rect">
            <a:avLst/>
          </a:prstGeom>
        </p:spPr>
      </p:pic>
      <p:sp>
        <p:nvSpPr>
          <p:cNvPr id="4" name="ZoneTexte 3">
            <a:extLst>
              <a:ext uri="{FF2B5EF4-FFF2-40B4-BE49-F238E27FC236}">
                <a16:creationId xmlns:a16="http://schemas.microsoft.com/office/drawing/2014/main" id="{7CC4777A-B5F3-4EA9-905C-41544C6100D7}"/>
              </a:ext>
            </a:extLst>
          </p:cNvPr>
          <p:cNvSpPr txBox="1"/>
          <p:nvPr/>
        </p:nvSpPr>
        <p:spPr>
          <a:xfrm>
            <a:off x="0" y="1351627"/>
            <a:ext cx="4043736" cy="523220"/>
          </a:xfrm>
          <a:prstGeom prst="rect">
            <a:avLst/>
          </a:prstGeom>
          <a:noFill/>
        </p:spPr>
        <p:txBody>
          <a:bodyPr wrap="none" rtlCol="0">
            <a:spAutoFit/>
          </a:bodyPr>
          <a:lstStyle/>
          <a:p>
            <a:r>
              <a:rPr lang="fr-FR" sz="2800" b="1" dirty="0">
                <a:solidFill>
                  <a:schemeClr val="accent2"/>
                </a:solidFill>
              </a:rPr>
              <a:t>Spécifique « entreprises »</a:t>
            </a:r>
          </a:p>
        </p:txBody>
      </p:sp>
      <p:sp>
        <p:nvSpPr>
          <p:cNvPr id="5" name="ZoneTexte 4">
            <a:extLst>
              <a:ext uri="{FF2B5EF4-FFF2-40B4-BE49-F238E27FC236}">
                <a16:creationId xmlns:a16="http://schemas.microsoft.com/office/drawing/2014/main" id="{31807312-ACC7-4679-AEC5-288185FCF59C}"/>
              </a:ext>
            </a:extLst>
          </p:cNvPr>
          <p:cNvSpPr txBox="1"/>
          <p:nvPr/>
        </p:nvSpPr>
        <p:spPr>
          <a:xfrm>
            <a:off x="8113754" y="1333918"/>
            <a:ext cx="4030655" cy="523220"/>
          </a:xfrm>
          <a:prstGeom prst="rect">
            <a:avLst/>
          </a:prstGeom>
          <a:noFill/>
        </p:spPr>
        <p:txBody>
          <a:bodyPr wrap="none" rtlCol="0">
            <a:spAutoFit/>
          </a:bodyPr>
          <a:lstStyle/>
          <a:p>
            <a:r>
              <a:rPr lang="fr-FR" sz="2800" b="1" dirty="0">
                <a:solidFill>
                  <a:schemeClr val="accent2"/>
                </a:solidFill>
              </a:rPr>
              <a:t>Spécifique « écoles, CFA »</a:t>
            </a:r>
          </a:p>
        </p:txBody>
      </p:sp>
      <p:pic>
        <p:nvPicPr>
          <p:cNvPr id="7" name="Image 6">
            <a:extLst>
              <a:ext uri="{FF2B5EF4-FFF2-40B4-BE49-F238E27FC236}">
                <a16:creationId xmlns:a16="http://schemas.microsoft.com/office/drawing/2014/main" id="{78BFD752-1110-4DD9-BC41-25B7289C7BD7}"/>
              </a:ext>
            </a:extLst>
          </p:cNvPr>
          <p:cNvPicPr>
            <a:picLocks noChangeAspect="1"/>
          </p:cNvPicPr>
          <p:nvPr/>
        </p:nvPicPr>
        <p:blipFill>
          <a:blip r:embed="rId2"/>
          <a:stretch>
            <a:fillRect/>
          </a:stretch>
        </p:blipFill>
        <p:spPr>
          <a:xfrm>
            <a:off x="8372625" y="2062063"/>
            <a:ext cx="3512915" cy="2479998"/>
          </a:xfrm>
          <a:prstGeom prst="rect">
            <a:avLst/>
          </a:prstGeom>
        </p:spPr>
      </p:pic>
      <p:sp>
        <p:nvSpPr>
          <p:cNvPr id="8" name="ZoneTexte 7">
            <a:extLst>
              <a:ext uri="{FF2B5EF4-FFF2-40B4-BE49-F238E27FC236}">
                <a16:creationId xmlns:a16="http://schemas.microsoft.com/office/drawing/2014/main" id="{AB986011-DB5A-4F8C-A2DB-5AE4591C6311}"/>
              </a:ext>
            </a:extLst>
          </p:cNvPr>
          <p:cNvSpPr txBox="1"/>
          <p:nvPr/>
        </p:nvSpPr>
        <p:spPr>
          <a:xfrm>
            <a:off x="5183388" y="1351627"/>
            <a:ext cx="1053943" cy="523220"/>
          </a:xfrm>
          <a:prstGeom prst="rect">
            <a:avLst/>
          </a:prstGeom>
          <a:noFill/>
        </p:spPr>
        <p:txBody>
          <a:bodyPr wrap="none" rtlCol="0">
            <a:spAutoFit/>
          </a:bodyPr>
          <a:lstStyle/>
          <a:p>
            <a:r>
              <a:rPr lang="fr-FR" sz="2800" b="1" dirty="0">
                <a:solidFill>
                  <a:schemeClr val="accent2"/>
                </a:solidFill>
              </a:rPr>
              <a:t>Mixte</a:t>
            </a:r>
          </a:p>
        </p:txBody>
      </p:sp>
      <p:sp>
        <p:nvSpPr>
          <p:cNvPr id="11" name="ZoneTexte 10">
            <a:extLst>
              <a:ext uri="{FF2B5EF4-FFF2-40B4-BE49-F238E27FC236}">
                <a16:creationId xmlns:a16="http://schemas.microsoft.com/office/drawing/2014/main" id="{728D2211-793F-4131-88F3-9115B6AA0727}"/>
              </a:ext>
            </a:extLst>
          </p:cNvPr>
          <p:cNvSpPr txBox="1"/>
          <p:nvPr/>
        </p:nvSpPr>
        <p:spPr>
          <a:xfrm>
            <a:off x="8437942" y="3557880"/>
            <a:ext cx="304892" cy="369332"/>
          </a:xfrm>
          <a:prstGeom prst="rect">
            <a:avLst/>
          </a:prstGeom>
          <a:noFill/>
        </p:spPr>
        <p:txBody>
          <a:bodyPr wrap="none" rtlCol="0">
            <a:spAutoFit/>
          </a:bodyPr>
          <a:lstStyle/>
          <a:p>
            <a:r>
              <a:rPr lang="fr-FR" dirty="0"/>
              <a:t>X</a:t>
            </a:r>
          </a:p>
        </p:txBody>
      </p:sp>
      <p:pic>
        <p:nvPicPr>
          <p:cNvPr id="12" name="Image 11">
            <a:extLst>
              <a:ext uri="{FF2B5EF4-FFF2-40B4-BE49-F238E27FC236}">
                <a16:creationId xmlns:a16="http://schemas.microsoft.com/office/drawing/2014/main" id="{5688F77A-146E-4759-A680-8C6531D0C61D}"/>
              </a:ext>
            </a:extLst>
          </p:cNvPr>
          <p:cNvPicPr>
            <a:picLocks noChangeAspect="1"/>
          </p:cNvPicPr>
          <p:nvPr/>
        </p:nvPicPr>
        <p:blipFill>
          <a:blip r:embed="rId2"/>
          <a:stretch>
            <a:fillRect/>
          </a:stretch>
        </p:blipFill>
        <p:spPr>
          <a:xfrm>
            <a:off x="4090735" y="2062064"/>
            <a:ext cx="3512913" cy="2479997"/>
          </a:xfrm>
          <a:prstGeom prst="rect">
            <a:avLst/>
          </a:prstGeom>
        </p:spPr>
      </p:pic>
      <p:sp>
        <p:nvSpPr>
          <p:cNvPr id="9" name="ZoneTexte 8">
            <a:extLst>
              <a:ext uri="{FF2B5EF4-FFF2-40B4-BE49-F238E27FC236}">
                <a16:creationId xmlns:a16="http://schemas.microsoft.com/office/drawing/2014/main" id="{FDDE1036-C561-486F-9A19-E71CB68CEEF3}"/>
              </a:ext>
            </a:extLst>
          </p:cNvPr>
          <p:cNvSpPr txBox="1"/>
          <p:nvPr/>
        </p:nvSpPr>
        <p:spPr>
          <a:xfrm>
            <a:off x="4139939" y="2551145"/>
            <a:ext cx="304892" cy="369332"/>
          </a:xfrm>
          <a:prstGeom prst="rect">
            <a:avLst/>
          </a:prstGeom>
          <a:noFill/>
        </p:spPr>
        <p:txBody>
          <a:bodyPr wrap="none" rtlCol="0">
            <a:spAutoFit/>
          </a:bodyPr>
          <a:lstStyle/>
          <a:p>
            <a:r>
              <a:rPr lang="fr-FR" dirty="0"/>
              <a:t>X</a:t>
            </a:r>
          </a:p>
        </p:txBody>
      </p:sp>
      <p:sp>
        <p:nvSpPr>
          <p:cNvPr id="10" name="ZoneTexte 9">
            <a:extLst>
              <a:ext uri="{FF2B5EF4-FFF2-40B4-BE49-F238E27FC236}">
                <a16:creationId xmlns:a16="http://schemas.microsoft.com/office/drawing/2014/main" id="{14BFCC9E-EFC2-418F-96C1-CBD063B1E1EC}"/>
              </a:ext>
            </a:extLst>
          </p:cNvPr>
          <p:cNvSpPr txBox="1"/>
          <p:nvPr/>
        </p:nvSpPr>
        <p:spPr>
          <a:xfrm>
            <a:off x="4152377" y="2787519"/>
            <a:ext cx="304892" cy="369332"/>
          </a:xfrm>
          <a:prstGeom prst="rect">
            <a:avLst/>
          </a:prstGeom>
          <a:noFill/>
        </p:spPr>
        <p:txBody>
          <a:bodyPr wrap="none" rtlCol="0">
            <a:spAutoFit/>
          </a:bodyPr>
          <a:lstStyle/>
          <a:p>
            <a:r>
              <a:rPr lang="fr-FR" dirty="0"/>
              <a:t>X</a:t>
            </a:r>
          </a:p>
        </p:txBody>
      </p:sp>
      <p:sp>
        <p:nvSpPr>
          <p:cNvPr id="13" name="ZoneTexte 12">
            <a:extLst>
              <a:ext uri="{FF2B5EF4-FFF2-40B4-BE49-F238E27FC236}">
                <a16:creationId xmlns:a16="http://schemas.microsoft.com/office/drawing/2014/main" id="{2937DC05-26A4-40F4-A857-4D1D90A3F1E4}"/>
              </a:ext>
            </a:extLst>
          </p:cNvPr>
          <p:cNvSpPr txBox="1"/>
          <p:nvPr/>
        </p:nvSpPr>
        <p:spPr>
          <a:xfrm>
            <a:off x="4146150" y="3033229"/>
            <a:ext cx="304892" cy="369332"/>
          </a:xfrm>
          <a:prstGeom prst="rect">
            <a:avLst/>
          </a:prstGeom>
          <a:noFill/>
        </p:spPr>
        <p:txBody>
          <a:bodyPr wrap="none" rtlCol="0">
            <a:spAutoFit/>
          </a:bodyPr>
          <a:lstStyle/>
          <a:p>
            <a:r>
              <a:rPr lang="fr-FR" dirty="0"/>
              <a:t>X</a:t>
            </a:r>
          </a:p>
        </p:txBody>
      </p:sp>
      <p:sp>
        <p:nvSpPr>
          <p:cNvPr id="14" name="ZoneTexte 13">
            <a:extLst>
              <a:ext uri="{FF2B5EF4-FFF2-40B4-BE49-F238E27FC236}">
                <a16:creationId xmlns:a16="http://schemas.microsoft.com/office/drawing/2014/main" id="{E7863F38-93D6-4936-8446-CD9DD9CDD6A2}"/>
              </a:ext>
            </a:extLst>
          </p:cNvPr>
          <p:cNvSpPr txBox="1"/>
          <p:nvPr/>
        </p:nvSpPr>
        <p:spPr>
          <a:xfrm>
            <a:off x="4139939" y="2551148"/>
            <a:ext cx="304892" cy="369332"/>
          </a:xfrm>
          <a:prstGeom prst="rect">
            <a:avLst/>
          </a:prstGeom>
          <a:noFill/>
        </p:spPr>
        <p:txBody>
          <a:bodyPr wrap="none" rtlCol="0">
            <a:spAutoFit/>
          </a:bodyPr>
          <a:lstStyle/>
          <a:p>
            <a:r>
              <a:rPr lang="fr-FR" dirty="0"/>
              <a:t>X</a:t>
            </a:r>
          </a:p>
        </p:txBody>
      </p:sp>
      <p:sp>
        <p:nvSpPr>
          <p:cNvPr id="15" name="ZoneTexte 14">
            <a:extLst>
              <a:ext uri="{FF2B5EF4-FFF2-40B4-BE49-F238E27FC236}">
                <a16:creationId xmlns:a16="http://schemas.microsoft.com/office/drawing/2014/main" id="{02E7FA20-7D2F-46A1-91F1-E270593BAB50}"/>
              </a:ext>
            </a:extLst>
          </p:cNvPr>
          <p:cNvSpPr txBox="1"/>
          <p:nvPr/>
        </p:nvSpPr>
        <p:spPr>
          <a:xfrm>
            <a:off x="4152377" y="2787522"/>
            <a:ext cx="304892" cy="369332"/>
          </a:xfrm>
          <a:prstGeom prst="rect">
            <a:avLst/>
          </a:prstGeom>
          <a:noFill/>
        </p:spPr>
        <p:txBody>
          <a:bodyPr wrap="none" rtlCol="0">
            <a:spAutoFit/>
          </a:bodyPr>
          <a:lstStyle/>
          <a:p>
            <a:r>
              <a:rPr lang="fr-FR" dirty="0"/>
              <a:t>X</a:t>
            </a:r>
          </a:p>
        </p:txBody>
      </p:sp>
      <p:sp>
        <p:nvSpPr>
          <p:cNvPr id="16" name="ZoneTexte 15">
            <a:extLst>
              <a:ext uri="{FF2B5EF4-FFF2-40B4-BE49-F238E27FC236}">
                <a16:creationId xmlns:a16="http://schemas.microsoft.com/office/drawing/2014/main" id="{9BF2595C-2F40-4906-A1D9-C9039385B302}"/>
              </a:ext>
            </a:extLst>
          </p:cNvPr>
          <p:cNvSpPr txBox="1"/>
          <p:nvPr/>
        </p:nvSpPr>
        <p:spPr>
          <a:xfrm>
            <a:off x="4146150" y="3033232"/>
            <a:ext cx="304892" cy="369332"/>
          </a:xfrm>
          <a:prstGeom prst="rect">
            <a:avLst/>
          </a:prstGeom>
          <a:noFill/>
        </p:spPr>
        <p:txBody>
          <a:bodyPr wrap="none" rtlCol="0">
            <a:spAutoFit/>
          </a:bodyPr>
          <a:lstStyle/>
          <a:p>
            <a:r>
              <a:rPr lang="fr-FR" dirty="0"/>
              <a:t>X</a:t>
            </a:r>
          </a:p>
        </p:txBody>
      </p:sp>
      <p:sp>
        <p:nvSpPr>
          <p:cNvPr id="18" name="ZoneTexte 17">
            <a:extLst>
              <a:ext uri="{FF2B5EF4-FFF2-40B4-BE49-F238E27FC236}">
                <a16:creationId xmlns:a16="http://schemas.microsoft.com/office/drawing/2014/main" id="{52FEE2FB-DE14-49A4-9B4D-90E02837BDA7}"/>
              </a:ext>
            </a:extLst>
          </p:cNvPr>
          <p:cNvSpPr txBox="1"/>
          <p:nvPr/>
        </p:nvSpPr>
        <p:spPr>
          <a:xfrm>
            <a:off x="4143389" y="3784655"/>
            <a:ext cx="304892" cy="369332"/>
          </a:xfrm>
          <a:prstGeom prst="rect">
            <a:avLst/>
          </a:prstGeom>
          <a:noFill/>
        </p:spPr>
        <p:txBody>
          <a:bodyPr wrap="none" rtlCol="0">
            <a:spAutoFit/>
          </a:bodyPr>
          <a:lstStyle/>
          <a:p>
            <a:r>
              <a:rPr lang="fr-FR" dirty="0"/>
              <a:t>X</a:t>
            </a:r>
          </a:p>
        </p:txBody>
      </p:sp>
      <p:sp>
        <p:nvSpPr>
          <p:cNvPr id="23" name="ZoneTexte 22">
            <a:extLst>
              <a:ext uri="{FF2B5EF4-FFF2-40B4-BE49-F238E27FC236}">
                <a16:creationId xmlns:a16="http://schemas.microsoft.com/office/drawing/2014/main" id="{19E08155-8BC7-4AF3-8B4C-80A829FF25EC}"/>
              </a:ext>
            </a:extLst>
          </p:cNvPr>
          <p:cNvSpPr txBox="1"/>
          <p:nvPr/>
        </p:nvSpPr>
        <p:spPr>
          <a:xfrm>
            <a:off x="127473" y="3302062"/>
            <a:ext cx="304892" cy="369332"/>
          </a:xfrm>
          <a:prstGeom prst="rect">
            <a:avLst/>
          </a:prstGeom>
          <a:noFill/>
        </p:spPr>
        <p:txBody>
          <a:bodyPr wrap="none" rtlCol="0">
            <a:spAutoFit/>
          </a:bodyPr>
          <a:lstStyle/>
          <a:p>
            <a:r>
              <a:rPr lang="fr-FR" dirty="0"/>
              <a:t>X</a:t>
            </a:r>
          </a:p>
        </p:txBody>
      </p:sp>
      <p:sp>
        <p:nvSpPr>
          <p:cNvPr id="24" name="ZoneTexte 23">
            <a:extLst>
              <a:ext uri="{FF2B5EF4-FFF2-40B4-BE49-F238E27FC236}">
                <a16:creationId xmlns:a16="http://schemas.microsoft.com/office/drawing/2014/main" id="{74561488-DD26-4891-A1C9-FAF0897C8B61}"/>
              </a:ext>
            </a:extLst>
          </p:cNvPr>
          <p:cNvSpPr txBox="1"/>
          <p:nvPr/>
        </p:nvSpPr>
        <p:spPr>
          <a:xfrm>
            <a:off x="135352" y="4045828"/>
            <a:ext cx="304892" cy="369332"/>
          </a:xfrm>
          <a:prstGeom prst="rect">
            <a:avLst/>
          </a:prstGeom>
          <a:noFill/>
        </p:spPr>
        <p:txBody>
          <a:bodyPr wrap="none" rtlCol="0">
            <a:spAutoFit/>
          </a:bodyPr>
          <a:lstStyle/>
          <a:p>
            <a:r>
              <a:rPr lang="fr-FR" dirty="0"/>
              <a:t>X</a:t>
            </a:r>
          </a:p>
        </p:txBody>
      </p:sp>
      <p:sp>
        <p:nvSpPr>
          <p:cNvPr id="25" name="ZoneTexte 24">
            <a:extLst>
              <a:ext uri="{FF2B5EF4-FFF2-40B4-BE49-F238E27FC236}">
                <a16:creationId xmlns:a16="http://schemas.microsoft.com/office/drawing/2014/main" id="{F189523D-5175-4128-9C7C-D76F9091FEA5}"/>
              </a:ext>
            </a:extLst>
          </p:cNvPr>
          <p:cNvSpPr txBox="1"/>
          <p:nvPr/>
        </p:nvSpPr>
        <p:spPr>
          <a:xfrm>
            <a:off x="279919" y="5386325"/>
            <a:ext cx="11750188" cy="553998"/>
          </a:xfrm>
          <a:prstGeom prst="rect">
            <a:avLst/>
          </a:prstGeom>
          <a:noFill/>
        </p:spPr>
        <p:txBody>
          <a:bodyPr wrap="square" rtlCol="0">
            <a:spAutoFit/>
          </a:bodyPr>
          <a:lstStyle/>
          <a:p>
            <a:r>
              <a:rPr lang="fr-FR" sz="3000" dirty="0"/>
              <a:t>Mon conseil : privilégier les visites entreprises et les duo entreprise/école</a:t>
            </a:r>
          </a:p>
        </p:txBody>
      </p:sp>
    </p:spTree>
    <p:extLst>
      <p:ext uri="{BB962C8B-B14F-4D97-AF65-F5344CB8AC3E}">
        <p14:creationId xmlns:p14="http://schemas.microsoft.com/office/powerpoint/2010/main" val="2352052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D72C075-02F8-47E1-8345-B4371A7C1501}"/>
              </a:ext>
            </a:extLst>
          </p:cNvPr>
          <p:cNvPicPr>
            <a:picLocks noChangeAspect="1"/>
          </p:cNvPicPr>
          <p:nvPr/>
        </p:nvPicPr>
        <p:blipFill>
          <a:blip r:embed="rId2"/>
          <a:stretch>
            <a:fillRect/>
          </a:stretch>
        </p:blipFill>
        <p:spPr>
          <a:xfrm>
            <a:off x="5180094" y="1083419"/>
            <a:ext cx="3474076" cy="5157019"/>
          </a:xfrm>
          <a:prstGeom prst="rect">
            <a:avLst/>
          </a:prstGeom>
          <a:ln>
            <a:solidFill>
              <a:schemeClr val="accent6">
                <a:lumMod val="75000"/>
              </a:schemeClr>
            </a:solidFill>
          </a:ln>
        </p:spPr>
      </p:pic>
      <p:pic>
        <p:nvPicPr>
          <p:cNvPr id="3" name="Image 2">
            <a:extLst>
              <a:ext uri="{FF2B5EF4-FFF2-40B4-BE49-F238E27FC236}">
                <a16:creationId xmlns:a16="http://schemas.microsoft.com/office/drawing/2014/main" id="{0C0F7A1F-DD22-4A88-888D-3B25D37E5317}"/>
              </a:ext>
            </a:extLst>
          </p:cNvPr>
          <p:cNvPicPr>
            <a:picLocks noChangeAspect="1"/>
          </p:cNvPicPr>
          <p:nvPr/>
        </p:nvPicPr>
        <p:blipFill>
          <a:blip r:embed="rId3"/>
          <a:stretch>
            <a:fillRect/>
          </a:stretch>
        </p:blipFill>
        <p:spPr>
          <a:xfrm>
            <a:off x="8300671" y="2393984"/>
            <a:ext cx="3709356" cy="4173025"/>
          </a:xfrm>
          <a:prstGeom prst="rect">
            <a:avLst/>
          </a:prstGeom>
          <a:ln>
            <a:solidFill>
              <a:schemeClr val="accent6">
                <a:lumMod val="75000"/>
              </a:schemeClr>
            </a:solidFill>
          </a:ln>
        </p:spPr>
      </p:pic>
      <p:sp>
        <p:nvSpPr>
          <p:cNvPr id="4" name="Titre 1">
            <a:extLst>
              <a:ext uri="{FF2B5EF4-FFF2-40B4-BE49-F238E27FC236}">
                <a16:creationId xmlns:a16="http://schemas.microsoft.com/office/drawing/2014/main" id="{7BC764EA-2DFC-4BC8-ABFD-1DE5A9E4F750}"/>
              </a:ext>
            </a:extLst>
          </p:cNvPr>
          <p:cNvSpPr txBox="1">
            <a:spLocks/>
          </p:cNvSpPr>
          <p:nvPr/>
        </p:nvSpPr>
        <p:spPr>
          <a:xfrm>
            <a:off x="1368136" y="84427"/>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4000" b="1" dirty="0">
                <a:solidFill>
                  <a:srgbClr val="F78066"/>
                </a:solidFill>
                <a:latin typeface="Corbel" pitchFamily="34" charset="0"/>
              </a:rPr>
              <a:t>#</a:t>
            </a:r>
            <a:r>
              <a:rPr lang="fr-FR" sz="4000" b="1" dirty="0" err="1">
                <a:solidFill>
                  <a:srgbClr val="F78066"/>
                </a:solidFill>
                <a:latin typeface="Corbel" pitchFamily="34" charset="0"/>
              </a:rPr>
              <a:t>osonsAA</a:t>
            </a:r>
            <a:r>
              <a:rPr lang="fr-FR" sz="4000" b="1" dirty="0">
                <a:solidFill>
                  <a:srgbClr val="F78066"/>
                </a:solidFill>
                <a:latin typeface="Corbel" pitchFamily="34" charset="0"/>
              </a:rPr>
              <a:t> – 3</a:t>
            </a:r>
            <a:r>
              <a:rPr lang="fr-FR" sz="4000" b="1" baseline="30000" dirty="0">
                <a:solidFill>
                  <a:srgbClr val="F78066"/>
                </a:solidFill>
                <a:latin typeface="Corbel" pitchFamily="34" charset="0"/>
              </a:rPr>
              <a:t>ème</a:t>
            </a:r>
            <a:r>
              <a:rPr lang="fr-FR" sz="4000" b="1" dirty="0">
                <a:solidFill>
                  <a:srgbClr val="F78066"/>
                </a:solidFill>
                <a:latin typeface="Corbel" pitchFamily="34" charset="0"/>
              </a:rPr>
              <a:t> édition</a:t>
            </a:r>
          </a:p>
        </p:txBody>
      </p:sp>
      <p:sp>
        <p:nvSpPr>
          <p:cNvPr id="7" name="ZoneTexte 6">
            <a:extLst>
              <a:ext uri="{FF2B5EF4-FFF2-40B4-BE49-F238E27FC236}">
                <a16:creationId xmlns:a16="http://schemas.microsoft.com/office/drawing/2014/main" id="{D11AC8B4-33AF-4880-91C3-F5C118EA302A}"/>
              </a:ext>
            </a:extLst>
          </p:cNvPr>
          <p:cNvSpPr txBox="1"/>
          <p:nvPr/>
        </p:nvSpPr>
        <p:spPr>
          <a:xfrm>
            <a:off x="252280" y="1847976"/>
            <a:ext cx="4543654" cy="3416320"/>
          </a:xfrm>
          <a:prstGeom prst="rect">
            <a:avLst/>
          </a:prstGeom>
          <a:noFill/>
        </p:spPr>
        <p:txBody>
          <a:bodyPr wrap="square" rtlCol="0">
            <a:spAutoFit/>
          </a:bodyPr>
          <a:lstStyle/>
          <a:p>
            <a:r>
              <a:rPr lang="fr-FR" sz="2400" b="1" dirty="0">
                <a:solidFill>
                  <a:srgbClr val="F78066"/>
                </a:solidFill>
              </a:rPr>
              <a:t>A l’inscription </a:t>
            </a:r>
            <a:r>
              <a:rPr lang="fr-FR" sz="2400" dirty="0"/>
              <a:t>: envoi d’une convocation : description de la structure et du programme + plan</a:t>
            </a:r>
          </a:p>
          <a:p>
            <a:endParaRPr lang="fr-FR" sz="2400" dirty="0"/>
          </a:p>
          <a:p>
            <a:r>
              <a:rPr lang="fr-FR" sz="2400" b="1" dirty="0">
                <a:solidFill>
                  <a:srgbClr val="F78066"/>
                </a:solidFill>
              </a:rPr>
              <a:t>Quelques jours avant la rencontre</a:t>
            </a:r>
            <a:r>
              <a:rPr lang="fr-FR" sz="2400" dirty="0"/>
              <a:t>, plusieurs sms pour rappeler le RV.</a:t>
            </a:r>
          </a:p>
          <a:p>
            <a:endParaRPr lang="fr-FR" sz="2400" dirty="0"/>
          </a:p>
          <a:p>
            <a:r>
              <a:rPr lang="fr-FR" sz="2400" b="1" dirty="0">
                <a:solidFill>
                  <a:srgbClr val="F78066"/>
                </a:solidFill>
              </a:rPr>
              <a:t>Quelques jours après la rencontre</a:t>
            </a:r>
            <a:r>
              <a:rPr lang="fr-FR" sz="2400" dirty="0"/>
              <a:t>, questionnaire de satisfaction</a:t>
            </a:r>
          </a:p>
        </p:txBody>
      </p:sp>
    </p:spTree>
    <p:extLst>
      <p:ext uri="{BB962C8B-B14F-4D97-AF65-F5344CB8AC3E}">
        <p14:creationId xmlns:p14="http://schemas.microsoft.com/office/powerpoint/2010/main" val="163384666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B646B38D16E54DAD51971E1C26000B" ma:contentTypeVersion="8" ma:contentTypeDescription="Crée un document." ma:contentTypeScope="" ma:versionID="72b2bf9eeadf38bb0e6aacfcefd45285">
  <xsd:schema xmlns:xsd="http://www.w3.org/2001/XMLSchema" xmlns:xs="http://www.w3.org/2001/XMLSchema" xmlns:p="http://schemas.microsoft.com/office/2006/metadata/properties" xmlns:ns3="91bb7311-b9fa-48b2-a549-080c39cd574e" targetNamespace="http://schemas.microsoft.com/office/2006/metadata/properties" ma:root="true" ma:fieldsID="0ac79d6d869825ca46a20b47c66ea6d9" ns3:_="">
    <xsd:import namespace="91bb7311-b9fa-48b2-a549-080c39cd574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bb7311-b9fa-48b2-a549-080c39cd57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D0CC68-FFED-48CB-B354-D51F584FFA00}">
  <ds:schemaRefs>
    <ds:schemaRef ds:uri="http://schemas.microsoft.com/sharepoint/v3/contenttype/forms"/>
  </ds:schemaRefs>
</ds:datastoreItem>
</file>

<file path=customXml/itemProps2.xml><?xml version="1.0" encoding="utf-8"?>
<ds:datastoreItem xmlns:ds="http://schemas.openxmlformats.org/officeDocument/2006/customXml" ds:itemID="{E9ADA6E9-83DB-4515-9E02-843CAF8DD9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bb7311-b9fa-48b2-a549-080c39cd57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671E6-9A8B-40C6-A8C2-EE1D0D852D6D}">
  <ds:schemaRefs>
    <ds:schemaRef ds:uri="http://schemas.microsoft.com/office/2006/documentManagement/types"/>
    <ds:schemaRef ds:uri="http://purl.org/dc/elements/1.1/"/>
    <ds:schemaRef ds:uri="91bb7311-b9fa-48b2-a549-080c39cd574e"/>
    <ds:schemaRef ds:uri="http://schemas.microsoft.com/office/infopath/2007/PartnerControls"/>
    <ds:schemaRef ds:uri="http://purl.org/dc/dcmitype/"/>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14079</TotalTime>
  <Words>386</Words>
  <Application>Microsoft Office PowerPoint</Application>
  <PresentationFormat>Grand écran</PresentationFormat>
  <Paragraphs>81</Paragraphs>
  <Slides>13</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Calibri</vt:lpstr>
      <vt:lpstr>Calibri Light</vt:lpstr>
      <vt:lpstr>Corbel</vt:lpstr>
      <vt:lpstr>Thème Office</vt:lpstr>
      <vt:lpstr>Présentation PowerPoint</vt:lpstr>
      <vt:lpstr>#osons l’apprentissage et l’alternance! De quoi parle-t-on?</vt:lpstr>
      <vt:lpstr>#osonsAA, de quoi parle-t-on?</vt:lpstr>
      <vt:lpstr>S’inscrire à OsonsAA édition 3…</vt:lpstr>
      <vt:lpstr>Présentation PowerPoint</vt:lpstr>
      <vt:lpstr>Présentation PowerPoint</vt:lpstr>
      <vt:lpstr>Présentation PowerPoint</vt:lpstr>
      <vt:lpstr>Présentation PowerPoint</vt:lpstr>
      <vt:lpstr>Présentation PowerPoint</vt:lpstr>
      <vt:lpstr>#osonsAA – 3ème édition</vt:lpstr>
      <vt:lpstr>La chasse au trésor par Wait-It</vt:lpstr>
      <vt:lpstr>Grande Conférence sur l’alternance ! À la Bourse du travail - 29 bld du temple (Paris 11)</vt:lpstr>
      <vt:lpstr>A vous la parole…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 Atelier 07</dc:creator>
  <cp:lastModifiedBy>Fatima NDIAYE</cp:lastModifiedBy>
  <cp:revision>1143</cp:revision>
  <cp:lastPrinted>2020-01-27T13:44:22Z</cp:lastPrinted>
  <dcterms:created xsi:type="dcterms:W3CDTF">2018-01-22T10:23:18Z</dcterms:created>
  <dcterms:modified xsi:type="dcterms:W3CDTF">2020-02-26T10:16:27Z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0x010100D1B646B38D16E54DAD51971E1C26000B</vt:lpwstr>
  </property>
</Properties>
</file>