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17"/>
  </p:notesMasterIdLst>
  <p:handoutMasterIdLst>
    <p:handoutMasterId r:id="rId18"/>
  </p:handoutMasterIdLst>
  <p:sldIdLst>
    <p:sldId id="256" r:id="rId2"/>
    <p:sldId id="289" r:id="rId3"/>
    <p:sldId id="288" r:id="rId4"/>
    <p:sldId id="295" r:id="rId5"/>
    <p:sldId id="296" r:id="rId6"/>
    <p:sldId id="257" r:id="rId7"/>
    <p:sldId id="297" r:id="rId8"/>
    <p:sldId id="298" r:id="rId9"/>
    <p:sldId id="299" r:id="rId10"/>
    <p:sldId id="300" r:id="rId11"/>
    <p:sldId id="301" r:id="rId12"/>
    <p:sldId id="287" r:id="rId13"/>
    <p:sldId id="302" r:id="rId14"/>
    <p:sldId id="303" r:id="rId15"/>
    <p:sldId id="304" r:id="rId16"/>
  </p:sldIdLst>
  <p:sldSz cx="9144000" cy="6858000" type="screen4x3"/>
  <p:notesSz cx="6645275" cy="977582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80">
          <p15:clr>
            <a:srgbClr val="A4A3A4"/>
          </p15:clr>
        </p15:guide>
        <p15:guide id="2" pos="2093">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1EBBBCC-DAD2-459C-BE2E-F6DE35CF9A28}" styleName="Style foncé 2 - Accentuation 3/Accentuation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D113A9D2-9D6B-4929-AA2D-F23B5EE8CBE7}" styleName="Style à thème 2 - Accentuation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415" autoAdjust="0"/>
  </p:normalViewPr>
  <p:slideViewPr>
    <p:cSldViewPr>
      <p:cViewPr varScale="1">
        <p:scale>
          <a:sx n="88" d="100"/>
          <a:sy n="88" d="100"/>
        </p:scale>
        <p:origin x="1843" y="62"/>
      </p:cViewPr>
      <p:guideLst>
        <p:guide orient="horz" pos="2160"/>
        <p:guide pos="2880"/>
      </p:guideLst>
    </p:cSldViewPr>
  </p:slideViewPr>
  <p:notesTextViewPr>
    <p:cViewPr>
      <p:scale>
        <a:sx n="1" d="1"/>
        <a:sy n="1" d="1"/>
      </p:scale>
      <p:origin x="0" y="0"/>
    </p:cViewPr>
  </p:notesTextViewPr>
  <p:notesViewPr>
    <p:cSldViewPr>
      <p:cViewPr>
        <p:scale>
          <a:sx n="100" d="100"/>
          <a:sy n="100" d="100"/>
        </p:scale>
        <p:origin x="-1872" y="648"/>
      </p:cViewPr>
      <p:guideLst>
        <p:guide orient="horz" pos="3080"/>
        <p:guide pos="209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oleObject" Target="../embeddings/oleObject1.bin"/><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200" b="1" i="0" u="none" strike="noStrike" baseline="0">
                <a:solidFill>
                  <a:srgbClr val="441051"/>
                </a:solidFill>
                <a:latin typeface="Arial"/>
                <a:ea typeface="Arial"/>
                <a:cs typeface="Arial"/>
              </a:defRPr>
            </a:pPr>
            <a:r>
              <a:rPr lang="fr-FR"/>
              <a:t>Le</a:t>
            </a:r>
            <a:r>
              <a:rPr lang="fr-FR" baseline="0"/>
              <a:t>s 20 métiers les plus recherchés</a:t>
            </a:r>
            <a:endParaRPr lang="fr-FR"/>
          </a:p>
        </c:rich>
      </c:tx>
      <c:layout>
        <c:manualLayout>
          <c:xMode val="edge"/>
          <c:yMode val="edge"/>
          <c:x val="0.32485571905765787"/>
          <c:y val="4.5358573566137532E-2"/>
        </c:manualLayout>
      </c:layout>
      <c:overlay val="0"/>
      <c:spPr>
        <a:noFill/>
        <a:ln w="25400">
          <a:noFill/>
        </a:ln>
      </c:spPr>
    </c:title>
    <c:autoTitleDeleted val="0"/>
    <c:plotArea>
      <c:layout>
        <c:manualLayout>
          <c:layoutTarget val="inner"/>
          <c:xMode val="edge"/>
          <c:yMode val="edge"/>
          <c:x val="0.25086719363438947"/>
          <c:y val="0.11785714285714285"/>
          <c:w val="0.69595415008249983"/>
          <c:h val="0.80892857142857144"/>
        </c:manualLayout>
      </c:layout>
      <c:barChart>
        <c:barDir val="bar"/>
        <c:grouping val="stacked"/>
        <c:varyColors val="0"/>
        <c:ser>
          <c:idx val="0"/>
          <c:order val="0"/>
          <c:tx>
            <c:v>Nombre de projets permanents</c:v>
          </c:tx>
          <c:spPr>
            <a:solidFill>
              <a:srgbClr val="3D0256"/>
            </a:solidFill>
            <a:ln w="25400">
              <a:noFill/>
            </a:ln>
          </c:spPr>
          <c:invertIfNegative val="0"/>
          <c:cat>
            <c:strRef>
              <c:f>'20 m'!$C$2:$C$21</c:f>
              <c:strCache>
                <c:ptCount val="20"/>
                <c:pt idx="0">
                  <c:v>Ingénieurs et cadres d'études, R et D en informatique, chefs de projets informatiques</c:v>
                </c:pt>
                <c:pt idx="1">
                  <c:v>Artistes, professeurs d'art (musique, danse, spectacles)</c:v>
                </c:pt>
                <c:pt idx="2">
                  <c:v>Agents d'entretien de locaux (y compris ATSEM)</c:v>
                </c:pt>
                <c:pt idx="3">
                  <c:v>Aides, apprentis, employés polyvalents de cuisine (y compris crêpes, pizzas, plonge …)</c:v>
                </c:pt>
                <c:pt idx="4">
                  <c:v>Agents de sécurité et de surveillance, enquêteurs privés et métiers assimilés</c:v>
                </c:pt>
                <c:pt idx="5">
                  <c:v>Professionnels de l'animation socioculturelle (animateurs et directeurs)</c:v>
                </c:pt>
                <c:pt idx="6">
                  <c:v>Serveurs de cafés, de restaurants et commis</c:v>
                </c:pt>
                <c:pt idx="7">
                  <c:v>Employés de libre-service</c:v>
                </c:pt>
                <c:pt idx="8">
                  <c:v>Vendeurs en habillement, accessoires et articles de luxe, sport, loisirs et culture</c:v>
                </c:pt>
                <c:pt idx="9">
                  <c:v>Aides-soignants (aides médico-psychologiques, auxiliaires de puériculture, assistants médicaux…)</c:v>
                </c:pt>
                <c:pt idx="10">
                  <c:v>Aides à domicile, aides ménagères, travailleuses familiales</c:v>
                </c:pt>
                <c:pt idx="11">
                  <c:v>Agents administratifs divers (saisie, assistanat RH, enquêtes…)</c:v>
                </c:pt>
                <c:pt idx="12">
                  <c:v>Secrétaires bureautiques et assimilés (y compris secrétaires médicales)</c:v>
                </c:pt>
                <c:pt idx="13">
                  <c:v>Ouvriers non qualifiés de l'emballage et manutentionnaires</c:v>
                </c:pt>
                <c:pt idx="14">
                  <c:v>Commerciaux (techniciens commerciaux en entreprise)</c:v>
                </c:pt>
                <c:pt idx="15">
                  <c:v>Agents d'accueil et d'information, standardistes</c:v>
                </c:pt>
                <c:pt idx="16">
                  <c:v>Cadres administratifs, comptables et financiers (hors juristes)</c:v>
                </c:pt>
                <c:pt idx="17">
                  <c:v>Professionnels des spectacles</c:v>
                </c:pt>
                <c:pt idx="18">
                  <c:v>Ingénieurs et cadres d'études, recherche et développement (industrie)</c:v>
                </c:pt>
                <c:pt idx="19">
                  <c:v>Cuisiniers</c:v>
                </c:pt>
              </c:strCache>
            </c:strRef>
          </c:cat>
          <c:val>
            <c:numRef>
              <c:f>'20 m'!$AE$2:$AE$21</c:f>
              <c:numCache>
                <c:formatCode>General</c:formatCode>
                <c:ptCount val="20"/>
                <c:pt idx="0">
                  <c:v>24750.170207408311</c:v>
                </c:pt>
                <c:pt idx="1">
                  <c:v>11703.742187394326</c:v>
                </c:pt>
                <c:pt idx="2">
                  <c:v>17996.913724673312</c:v>
                </c:pt>
                <c:pt idx="3">
                  <c:v>16192.826607946543</c:v>
                </c:pt>
                <c:pt idx="4">
                  <c:v>13219.943863853619</c:v>
                </c:pt>
                <c:pt idx="5">
                  <c:v>6835.4439923733644</c:v>
                </c:pt>
                <c:pt idx="6">
                  <c:v>9631.7875115565494</c:v>
                </c:pt>
                <c:pt idx="7">
                  <c:v>10053.145540775522</c:v>
                </c:pt>
                <c:pt idx="8">
                  <c:v>6972.7287917080221</c:v>
                </c:pt>
                <c:pt idx="9">
                  <c:v>8874.7262908118319</c:v>
                </c:pt>
                <c:pt idx="10">
                  <c:v>8927.0757256241031</c:v>
                </c:pt>
                <c:pt idx="11">
                  <c:v>7795.7024046594579</c:v>
                </c:pt>
                <c:pt idx="12">
                  <c:v>8508.5272972127332</c:v>
                </c:pt>
                <c:pt idx="13">
                  <c:v>7036.7681038748087</c:v>
                </c:pt>
                <c:pt idx="14">
                  <c:v>8224.051311830699</c:v>
                </c:pt>
                <c:pt idx="15">
                  <c:v>6234.9224257141468</c:v>
                </c:pt>
                <c:pt idx="16">
                  <c:v>7452.78386426835</c:v>
                </c:pt>
                <c:pt idx="17">
                  <c:v>4072.4886136185246</c:v>
                </c:pt>
                <c:pt idx="18">
                  <c:v>6553.0682366382953</c:v>
                </c:pt>
                <c:pt idx="19">
                  <c:v>5538.9525812896272</c:v>
                </c:pt>
              </c:numCache>
            </c:numRef>
          </c:val>
          <c:extLst>
            <c:ext xmlns:c16="http://schemas.microsoft.com/office/drawing/2014/chart" uri="{C3380CC4-5D6E-409C-BE32-E72D297353CC}">
              <c16:uniqueId val="{00000000-7DB8-4D31-A0CA-613E0A818C86}"/>
            </c:ext>
          </c:extLst>
        </c:ser>
        <c:ser>
          <c:idx val="1"/>
          <c:order val="1"/>
          <c:tx>
            <c:v>Nombre de projets saisonniers</c:v>
          </c:tx>
          <c:spPr>
            <a:solidFill>
              <a:srgbClr val="AA9BBC"/>
            </a:solidFill>
            <a:ln w="25400">
              <a:noFill/>
            </a:ln>
          </c:spPr>
          <c:invertIfNegative val="0"/>
          <c:cat>
            <c:strRef>
              <c:f>'20 m'!$C$2:$C$21</c:f>
              <c:strCache>
                <c:ptCount val="20"/>
                <c:pt idx="0">
                  <c:v>Ingénieurs et cadres d'études, R et D en informatique, chefs de projets informatiques</c:v>
                </c:pt>
                <c:pt idx="1">
                  <c:v>Artistes, professeurs d'art (musique, danse, spectacles)</c:v>
                </c:pt>
                <c:pt idx="2">
                  <c:v>Agents d'entretien de locaux (y compris ATSEM)</c:v>
                </c:pt>
                <c:pt idx="3">
                  <c:v>Aides, apprentis, employés polyvalents de cuisine (y compris crêpes, pizzas, plonge …)</c:v>
                </c:pt>
                <c:pt idx="4">
                  <c:v>Agents de sécurité et de surveillance, enquêteurs privés et métiers assimilés</c:v>
                </c:pt>
                <c:pt idx="5">
                  <c:v>Professionnels de l'animation socioculturelle (animateurs et directeurs)</c:v>
                </c:pt>
                <c:pt idx="6">
                  <c:v>Serveurs de cafés, de restaurants et commis</c:v>
                </c:pt>
                <c:pt idx="7">
                  <c:v>Employés de libre-service</c:v>
                </c:pt>
                <c:pt idx="8">
                  <c:v>Vendeurs en habillement, accessoires et articles de luxe, sport, loisirs et culture</c:v>
                </c:pt>
                <c:pt idx="9">
                  <c:v>Aides-soignants (aides médico-psychologiques, auxiliaires de puériculture, assistants médicaux…)</c:v>
                </c:pt>
                <c:pt idx="10">
                  <c:v>Aides à domicile, aides ménagères, travailleuses familiales</c:v>
                </c:pt>
                <c:pt idx="11">
                  <c:v>Agents administratifs divers (saisie, assistanat RH, enquêtes…)</c:v>
                </c:pt>
                <c:pt idx="12">
                  <c:v>Secrétaires bureautiques et assimilés (y compris secrétaires médicales)</c:v>
                </c:pt>
                <c:pt idx="13">
                  <c:v>Ouvriers non qualifiés de l'emballage et manutentionnaires</c:v>
                </c:pt>
                <c:pt idx="14">
                  <c:v>Commerciaux (techniciens commerciaux en entreprise)</c:v>
                </c:pt>
                <c:pt idx="15">
                  <c:v>Agents d'accueil et d'information, standardistes</c:v>
                </c:pt>
                <c:pt idx="16">
                  <c:v>Cadres administratifs, comptables et financiers (hors juristes)</c:v>
                </c:pt>
                <c:pt idx="17">
                  <c:v>Professionnels des spectacles</c:v>
                </c:pt>
                <c:pt idx="18">
                  <c:v>Ingénieurs et cadres d'études, recherche et développement (industrie)</c:v>
                </c:pt>
                <c:pt idx="19">
                  <c:v>Cuisiniers</c:v>
                </c:pt>
              </c:strCache>
            </c:strRef>
          </c:cat>
          <c:val>
            <c:numRef>
              <c:f>'20 m'!$V$2:$V$21</c:f>
              <c:numCache>
                <c:formatCode>General</c:formatCode>
                <c:ptCount val="20"/>
                <c:pt idx="0">
                  <c:v>258.8650483550789</c:v>
                </c:pt>
                <c:pt idx="1">
                  <c:v>9779.2519519460784</c:v>
                </c:pt>
                <c:pt idx="2">
                  <c:v>3116.5611992087461</c:v>
                </c:pt>
                <c:pt idx="3">
                  <c:v>2667.4720478791778</c:v>
                </c:pt>
                <c:pt idx="4">
                  <c:v>1077.8856519090182</c:v>
                </c:pt>
                <c:pt idx="5">
                  <c:v>6412.6850935958155</c:v>
                </c:pt>
                <c:pt idx="6">
                  <c:v>3087.4096817609188</c:v>
                </c:pt>
                <c:pt idx="7">
                  <c:v>2559.3342530254145</c:v>
                </c:pt>
                <c:pt idx="8">
                  <c:v>3315.9392665370606</c:v>
                </c:pt>
                <c:pt idx="9">
                  <c:v>1327.2025651731797</c:v>
                </c:pt>
                <c:pt idx="10">
                  <c:v>917.1976668540442</c:v>
                </c:pt>
                <c:pt idx="11">
                  <c:v>1363.3503100011117</c:v>
                </c:pt>
                <c:pt idx="12">
                  <c:v>515.32830987765976</c:v>
                </c:pt>
                <c:pt idx="13">
                  <c:v>1800.7241840764038</c:v>
                </c:pt>
                <c:pt idx="14">
                  <c:v>419.83333093439171</c:v>
                </c:pt>
                <c:pt idx="15">
                  <c:v>2383.1563719692272</c:v>
                </c:pt>
                <c:pt idx="16">
                  <c:v>110.18694751656992</c:v>
                </c:pt>
                <c:pt idx="17">
                  <c:v>3194.4495771064044</c:v>
                </c:pt>
                <c:pt idx="18">
                  <c:v>80.661039702845684</c:v>
                </c:pt>
                <c:pt idx="19">
                  <c:v>925.67680717993574</c:v>
                </c:pt>
              </c:numCache>
            </c:numRef>
          </c:val>
          <c:extLst>
            <c:ext xmlns:c16="http://schemas.microsoft.com/office/drawing/2014/chart" uri="{C3380CC4-5D6E-409C-BE32-E72D297353CC}">
              <c16:uniqueId val="{00000001-7DB8-4D31-A0CA-613E0A818C86}"/>
            </c:ext>
          </c:extLst>
        </c:ser>
        <c:dLbls>
          <c:showLegendKey val="0"/>
          <c:showVal val="0"/>
          <c:showCatName val="0"/>
          <c:showSerName val="0"/>
          <c:showPercent val="0"/>
          <c:showBubbleSize val="0"/>
        </c:dLbls>
        <c:gapWidth val="150"/>
        <c:overlap val="100"/>
        <c:axId val="94486528"/>
        <c:axId val="94488064"/>
      </c:barChart>
      <c:catAx>
        <c:axId val="94486528"/>
        <c:scaling>
          <c:orientation val="minMax"/>
        </c:scaling>
        <c:delete val="0"/>
        <c:axPos val="l"/>
        <c:numFmt formatCode="General" sourceLinked="1"/>
        <c:majorTickMark val="out"/>
        <c:minorTickMark val="none"/>
        <c:tickLblPos val="nextTo"/>
        <c:spPr>
          <a:ln w="3175">
            <a:solidFill>
              <a:srgbClr val="000000"/>
            </a:solidFill>
            <a:prstDash val="solid"/>
          </a:ln>
        </c:spPr>
        <c:txPr>
          <a:bodyPr rot="0" vert="horz"/>
          <a:lstStyle/>
          <a:p>
            <a:pPr>
              <a:defRPr sz="700" b="0" i="0" u="none" strike="noStrike" baseline="0">
                <a:solidFill>
                  <a:srgbClr val="636466"/>
                </a:solidFill>
                <a:latin typeface="Arial"/>
                <a:ea typeface="Arial"/>
                <a:cs typeface="Arial"/>
              </a:defRPr>
            </a:pPr>
            <a:endParaRPr lang="fr-FR"/>
          </a:p>
        </c:txPr>
        <c:crossAx val="94488064"/>
        <c:crosses val="autoZero"/>
        <c:auto val="1"/>
        <c:lblAlgn val="ctr"/>
        <c:lblOffset val="100"/>
        <c:tickLblSkip val="1"/>
        <c:tickMarkSkip val="1"/>
        <c:noMultiLvlLbl val="0"/>
      </c:catAx>
      <c:valAx>
        <c:axId val="94488064"/>
        <c:scaling>
          <c:orientation val="minMax"/>
        </c:scaling>
        <c:delete val="0"/>
        <c:axPos val="b"/>
        <c:majorGridlines>
          <c:spPr>
            <a:ln w="3175">
              <a:solidFill>
                <a:srgbClr val="FFFFFF"/>
              </a:solidFill>
              <a:prstDash val="solid"/>
            </a:ln>
          </c:spPr>
        </c:majorGridlines>
        <c:numFmt formatCode="#,##0" sourceLinked="0"/>
        <c:majorTickMark val="out"/>
        <c:minorTickMark val="none"/>
        <c:tickLblPos val="nextTo"/>
        <c:spPr>
          <a:ln w="3175">
            <a:solidFill>
              <a:srgbClr val="000000"/>
            </a:solidFill>
            <a:prstDash val="solid"/>
          </a:ln>
        </c:spPr>
        <c:txPr>
          <a:bodyPr rot="0" vert="horz"/>
          <a:lstStyle/>
          <a:p>
            <a:pPr>
              <a:defRPr sz="800" b="1" i="0" u="none" strike="noStrike" baseline="0">
                <a:solidFill>
                  <a:srgbClr val="636466"/>
                </a:solidFill>
                <a:latin typeface="Arial"/>
                <a:ea typeface="Arial"/>
                <a:cs typeface="Arial"/>
              </a:defRPr>
            </a:pPr>
            <a:endParaRPr lang="fr-FR"/>
          </a:p>
        </c:txPr>
        <c:crossAx val="94486528"/>
        <c:crosses val="autoZero"/>
        <c:crossBetween val="between"/>
      </c:valAx>
      <c:spPr>
        <a:noFill/>
        <a:ln w="25400">
          <a:noFill/>
        </a:ln>
      </c:spPr>
    </c:plotArea>
    <c:legend>
      <c:legendPos val="r"/>
      <c:layout>
        <c:manualLayout>
          <c:xMode val="edge"/>
          <c:yMode val="edge"/>
          <c:x val="0.54173935527123962"/>
          <c:y val="0.45837345233245685"/>
          <c:w val="0.20406159347885125"/>
          <c:h val="6.5028477785882319E-2"/>
        </c:manualLayout>
      </c:layout>
      <c:overlay val="0"/>
      <c:spPr>
        <a:solidFill>
          <a:srgbClr val="FFFFFF"/>
        </a:solidFill>
        <a:ln w="25400">
          <a:noFill/>
        </a:ln>
      </c:spPr>
      <c:txPr>
        <a:bodyPr/>
        <a:lstStyle/>
        <a:p>
          <a:pPr>
            <a:defRPr sz="675" b="0" i="0" u="none" strike="noStrike" baseline="0">
              <a:solidFill>
                <a:srgbClr val="000000"/>
              </a:solidFill>
              <a:latin typeface="Arial"/>
              <a:ea typeface="Arial"/>
              <a:cs typeface="Arial"/>
            </a:defRPr>
          </a:pPr>
          <a:endParaRPr lang="fr-FR"/>
        </a:p>
      </c:txPr>
    </c:legend>
    <c:plotVisOnly val="1"/>
    <c:dispBlanksAs val="gap"/>
    <c:showDLblsOverMax val="0"/>
  </c:chart>
  <c:spPr>
    <a:solidFill>
      <a:srgbClr val="FFFFFF"/>
    </a:solidFill>
    <a:ln w="3175">
      <a:noFill/>
      <a:prstDash val="solid"/>
    </a:ln>
  </c:spPr>
  <c:txPr>
    <a:bodyPr/>
    <a:lstStyle/>
    <a:p>
      <a:pPr>
        <a:defRPr sz="1775" b="0" i="0" u="none" strike="noStrike" baseline="0">
          <a:solidFill>
            <a:srgbClr val="000000"/>
          </a:solidFill>
          <a:latin typeface="Arial"/>
          <a:ea typeface="Arial"/>
          <a:cs typeface="Arial"/>
        </a:defRPr>
      </a:pPr>
      <a:endParaRPr lang="fr-FR"/>
    </a:p>
  </c:tx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2879619" cy="488791"/>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764119" y="0"/>
            <a:ext cx="2879619" cy="488791"/>
          </a:xfrm>
          <a:prstGeom prst="rect">
            <a:avLst/>
          </a:prstGeom>
        </p:spPr>
        <p:txBody>
          <a:bodyPr vert="horz" lIns="91440" tIns="45720" rIns="91440" bIns="45720" rtlCol="0"/>
          <a:lstStyle>
            <a:lvl1pPr algn="r">
              <a:defRPr sz="1200"/>
            </a:lvl1pPr>
          </a:lstStyle>
          <a:p>
            <a:fld id="{A8F57861-D995-4128-8D30-F0709DA37EF7}" type="datetimeFigureOut">
              <a:rPr lang="fr-FR" smtClean="0"/>
              <a:t>26/02/2020</a:t>
            </a:fld>
            <a:endParaRPr lang="fr-FR"/>
          </a:p>
        </p:txBody>
      </p:sp>
      <p:sp>
        <p:nvSpPr>
          <p:cNvPr id="4" name="Espace réservé du pied de page 3"/>
          <p:cNvSpPr>
            <a:spLocks noGrp="1"/>
          </p:cNvSpPr>
          <p:nvPr>
            <p:ph type="ftr" sz="quarter" idx="2"/>
          </p:nvPr>
        </p:nvSpPr>
        <p:spPr>
          <a:xfrm>
            <a:off x="1" y="9285338"/>
            <a:ext cx="2879619" cy="488791"/>
          </a:xfrm>
          <a:prstGeom prst="rect">
            <a:avLst/>
          </a:prstGeom>
        </p:spPr>
        <p:txBody>
          <a:bodyPr vert="horz" lIns="91440" tIns="45720" rIns="91440" bIns="45720" rtlCol="0" anchor="b"/>
          <a:lstStyle>
            <a:lvl1pPr algn="l">
              <a:defRPr sz="1200"/>
            </a:lvl1pPr>
          </a:lstStyle>
          <a:p>
            <a:r>
              <a:rPr lang="fr-FR" smtClean="0"/>
              <a:t>Direction Stratégie, Partenariat et relations Extérieures</a:t>
            </a:r>
            <a:endParaRPr lang="fr-FR"/>
          </a:p>
        </p:txBody>
      </p:sp>
      <p:sp>
        <p:nvSpPr>
          <p:cNvPr id="5" name="Espace réservé du numéro de diapositive 4"/>
          <p:cNvSpPr>
            <a:spLocks noGrp="1"/>
          </p:cNvSpPr>
          <p:nvPr>
            <p:ph type="sldNum" sz="quarter" idx="3"/>
          </p:nvPr>
        </p:nvSpPr>
        <p:spPr>
          <a:xfrm>
            <a:off x="3764119" y="9285338"/>
            <a:ext cx="2879619" cy="488791"/>
          </a:xfrm>
          <a:prstGeom prst="rect">
            <a:avLst/>
          </a:prstGeom>
        </p:spPr>
        <p:txBody>
          <a:bodyPr vert="horz" lIns="91440" tIns="45720" rIns="91440" bIns="45720" rtlCol="0" anchor="b"/>
          <a:lstStyle>
            <a:lvl1pPr algn="r">
              <a:defRPr sz="1200"/>
            </a:lvl1pPr>
          </a:lstStyle>
          <a:p>
            <a:fld id="{C2228253-0A1E-4FED-B98E-0CD5D8EA6083}" type="slidenum">
              <a:rPr lang="fr-FR" smtClean="0"/>
              <a:t>‹N°›</a:t>
            </a:fld>
            <a:endParaRPr lang="fr-FR"/>
          </a:p>
        </p:txBody>
      </p:sp>
    </p:spTree>
    <p:extLst>
      <p:ext uri="{BB962C8B-B14F-4D97-AF65-F5344CB8AC3E}">
        <p14:creationId xmlns:p14="http://schemas.microsoft.com/office/powerpoint/2010/main" val="13001353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2879619" cy="488791"/>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764119" y="0"/>
            <a:ext cx="2879619" cy="488791"/>
          </a:xfrm>
          <a:prstGeom prst="rect">
            <a:avLst/>
          </a:prstGeom>
        </p:spPr>
        <p:txBody>
          <a:bodyPr vert="horz" lIns="91440" tIns="45720" rIns="91440" bIns="45720" rtlCol="0"/>
          <a:lstStyle>
            <a:lvl1pPr algn="r">
              <a:defRPr sz="1200"/>
            </a:lvl1pPr>
          </a:lstStyle>
          <a:p>
            <a:fld id="{EB3AF1E5-CAD3-48A2-B1AC-07A958B23763}" type="datetimeFigureOut">
              <a:rPr lang="fr-FR" smtClean="0"/>
              <a:t>26/02/2020</a:t>
            </a:fld>
            <a:endParaRPr lang="fr-FR"/>
          </a:p>
        </p:txBody>
      </p:sp>
      <p:sp>
        <p:nvSpPr>
          <p:cNvPr id="4" name="Espace réservé de l'image des diapositives 3"/>
          <p:cNvSpPr>
            <a:spLocks noGrp="1" noRot="1" noChangeAspect="1"/>
          </p:cNvSpPr>
          <p:nvPr>
            <p:ph type="sldImg" idx="2"/>
          </p:nvPr>
        </p:nvSpPr>
        <p:spPr>
          <a:xfrm>
            <a:off x="879475" y="733425"/>
            <a:ext cx="4886325" cy="3665538"/>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64528" y="4643518"/>
            <a:ext cx="5316220" cy="4399121"/>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1" y="9285338"/>
            <a:ext cx="2879619" cy="488791"/>
          </a:xfrm>
          <a:prstGeom prst="rect">
            <a:avLst/>
          </a:prstGeom>
        </p:spPr>
        <p:txBody>
          <a:bodyPr vert="horz" lIns="91440" tIns="45720" rIns="91440" bIns="45720" rtlCol="0" anchor="b"/>
          <a:lstStyle>
            <a:lvl1pPr algn="l">
              <a:defRPr sz="1200"/>
            </a:lvl1pPr>
          </a:lstStyle>
          <a:p>
            <a:r>
              <a:rPr lang="fr-FR" smtClean="0"/>
              <a:t>Direction Stratégie, Partenariat et relations Extérieures</a:t>
            </a:r>
            <a:endParaRPr lang="fr-FR"/>
          </a:p>
        </p:txBody>
      </p:sp>
      <p:sp>
        <p:nvSpPr>
          <p:cNvPr id="7" name="Espace réservé du numéro de diapositive 6"/>
          <p:cNvSpPr>
            <a:spLocks noGrp="1"/>
          </p:cNvSpPr>
          <p:nvPr>
            <p:ph type="sldNum" sz="quarter" idx="5"/>
          </p:nvPr>
        </p:nvSpPr>
        <p:spPr>
          <a:xfrm>
            <a:off x="3764119" y="9285338"/>
            <a:ext cx="2879619" cy="488791"/>
          </a:xfrm>
          <a:prstGeom prst="rect">
            <a:avLst/>
          </a:prstGeom>
        </p:spPr>
        <p:txBody>
          <a:bodyPr vert="horz" lIns="91440" tIns="45720" rIns="91440" bIns="45720" rtlCol="0" anchor="b"/>
          <a:lstStyle>
            <a:lvl1pPr algn="r">
              <a:defRPr sz="1200"/>
            </a:lvl1pPr>
          </a:lstStyle>
          <a:p>
            <a:fld id="{11E2E9B2-BF09-4AC1-8832-014A33FF9B12}" type="slidenum">
              <a:rPr lang="fr-FR" smtClean="0"/>
              <a:t>‹N°›</a:t>
            </a:fld>
            <a:endParaRPr lang="fr-FR"/>
          </a:p>
        </p:txBody>
      </p:sp>
    </p:spTree>
    <p:extLst>
      <p:ext uri="{BB962C8B-B14F-4D97-AF65-F5344CB8AC3E}">
        <p14:creationId xmlns:p14="http://schemas.microsoft.com/office/powerpoint/2010/main" val="399722162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s/slide2.xml"/><Relationship Id="rId1" Type="http://schemas.openxmlformats.org/officeDocument/2006/relationships/notesMaster" Target="../notesMasters/notesMaster1.xml"/><Relationship Id="rId4" Type="http://schemas.openxmlformats.org/officeDocument/2006/relationships/hyperlink" Target="https://www.insee.fr/fr/statistiques/series/102760732"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11E2E9B2-BF09-4AC1-8832-014A33FF9B12}" type="slidenum">
              <a:rPr lang="fr-FR" smtClean="0"/>
              <a:t>1</a:t>
            </a:fld>
            <a:endParaRPr lang="fr-FR"/>
          </a:p>
        </p:txBody>
      </p:sp>
    </p:spTree>
    <p:extLst>
      <p:ext uri="{BB962C8B-B14F-4D97-AF65-F5344CB8AC3E}">
        <p14:creationId xmlns:p14="http://schemas.microsoft.com/office/powerpoint/2010/main" val="30697148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fontAlgn="ctr"/>
            <a:r>
              <a:rPr lang="fr-FR" dirty="0">
                <a:solidFill>
                  <a:srgbClr val="000000"/>
                </a:solidFill>
                <a:latin typeface="Blit"/>
              </a:rPr>
              <a:t>Ouvriers non qualifiés </a:t>
            </a:r>
            <a:r>
              <a:rPr lang="fr-FR" dirty="0" smtClean="0">
                <a:solidFill>
                  <a:srgbClr val="000000"/>
                </a:solidFill>
                <a:latin typeface="Blit"/>
              </a:rPr>
              <a:t>du </a:t>
            </a:r>
            <a:r>
              <a:rPr lang="fr-FR" dirty="0">
                <a:solidFill>
                  <a:srgbClr val="000000"/>
                </a:solidFill>
                <a:latin typeface="Blit"/>
              </a:rPr>
              <a:t>second œuvre du </a:t>
            </a:r>
            <a:r>
              <a:rPr lang="fr-FR" dirty="0" smtClean="0">
                <a:solidFill>
                  <a:srgbClr val="000000"/>
                </a:solidFill>
                <a:latin typeface="Blit"/>
              </a:rPr>
              <a:t>bâtiment : électricien, menuisier, peintre, etc</a:t>
            </a:r>
          </a:p>
          <a:p>
            <a:pPr fontAlgn="ctr"/>
            <a:endParaRPr lang="fr-FR" dirty="0">
              <a:solidFill>
                <a:srgbClr val="000000"/>
              </a:solidFill>
              <a:latin typeface="Blit"/>
            </a:endParaRPr>
          </a:p>
          <a:p>
            <a:pPr fontAlgn="ctr"/>
            <a:endParaRPr lang="fr-FR" dirty="0">
              <a:solidFill>
                <a:srgbClr val="000000"/>
              </a:solidFill>
              <a:latin typeface="Blit"/>
            </a:endParaRPr>
          </a:p>
          <a:p>
            <a:endParaRPr lang="fr-FR" dirty="0"/>
          </a:p>
        </p:txBody>
      </p:sp>
      <p:sp>
        <p:nvSpPr>
          <p:cNvPr id="4" name="Espace réservé du numéro de diapositive 3"/>
          <p:cNvSpPr>
            <a:spLocks noGrp="1"/>
          </p:cNvSpPr>
          <p:nvPr>
            <p:ph type="sldNum" sz="quarter" idx="10"/>
          </p:nvPr>
        </p:nvSpPr>
        <p:spPr/>
        <p:txBody>
          <a:bodyPr/>
          <a:lstStyle/>
          <a:p>
            <a:fld id="{11E2E9B2-BF09-4AC1-8832-014A33FF9B12}" type="slidenum">
              <a:rPr lang="fr-FR" smtClean="0"/>
              <a:t>10</a:t>
            </a:fld>
            <a:endParaRPr lang="fr-FR"/>
          </a:p>
        </p:txBody>
      </p:sp>
    </p:spTree>
    <p:extLst>
      <p:ext uri="{BB962C8B-B14F-4D97-AF65-F5344CB8AC3E}">
        <p14:creationId xmlns:p14="http://schemas.microsoft.com/office/powerpoint/2010/main" val="9896678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11E2E9B2-BF09-4AC1-8832-014A33FF9B12}" type="slidenum">
              <a:rPr lang="fr-FR" smtClean="0"/>
              <a:t>11</a:t>
            </a:fld>
            <a:endParaRPr lang="fr-FR"/>
          </a:p>
        </p:txBody>
      </p:sp>
    </p:spTree>
    <p:extLst>
      <p:ext uri="{BB962C8B-B14F-4D97-AF65-F5344CB8AC3E}">
        <p14:creationId xmlns:p14="http://schemas.microsoft.com/office/powerpoint/2010/main" val="9896678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Actualisation : actualisation a minima semestrielle et enrichissement avec les données SNCF…</a:t>
            </a:r>
          </a:p>
          <a:p>
            <a:endParaRPr lang="fr-FR" dirty="0"/>
          </a:p>
          <a:p>
            <a:r>
              <a:rPr lang="fr-FR" dirty="0" smtClean="0"/>
              <a:t>Adaptation de l’offre de formation : appui sur PRIC/PACTE, POEC…</a:t>
            </a:r>
          </a:p>
          <a:p>
            <a:endParaRPr lang="fr-FR" dirty="0"/>
          </a:p>
          <a:p>
            <a:r>
              <a:rPr lang="fr-FR" dirty="0" smtClean="0"/>
              <a:t>Attractivité des métiers : </a:t>
            </a:r>
          </a:p>
          <a:p>
            <a:pPr marL="171450" indent="-171450">
              <a:buFont typeface="Arial" panose="020B0604020202020204" pitchFamily="34" charset="0"/>
              <a:buChar char="•"/>
            </a:pPr>
            <a:r>
              <a:rPr lang="fr-FR" dirty="0" smtClean="0"/>
              <a:t>campagne de communication vers les cibles, les prescripteurs, les scolaires</a:t>
            </a:r>
          </a:p>
          <a:p>
            <a:pPr marL="171450" indent="-171450">
              <a:buFont typeface="Arial" panose="020B0604020202020204" pitchFamily="34" charset="0"/>
              <a:buChar char="•"/>
            </a:pPr>
            <a:r>
              <a:rPr lang="fr-FR" dirty="0" smtClean="0"/>
              <a:t>opération terrain à l’instar des villages numériques, de l’industrie, etc.</a:t>
            </a:r>
          </a:p>
          <a:p>
            <a:pPr marL="171450" indent="-171450">
              <a:buFont typeface="Arial" panose="020B0604020202020204" pitchFamily="34" charset="0"/>
              <a:buChar char="•"/>
            </a:pPr>
            <a:r>
              <a:rPr lang="fr-FR" dirty="0" smtClean="0"/>
              <a:t>Immersion terrain, chantier physique, en réalité virtuelle</a:t>
            </a:r>
          </a:p>
          <a:p>
            <a:pPr marL="171450" indent="-171450">
              <a:buFont typeface="Arial" panose="020B0604020202020204" pitchFamily="34" charset="0"/>
              <a:buChar char="•"/>
            </a:pPr>
            <a:endParaRPr lang="fr-FR" dirty="0"/>
          </a:p>
          <a:p>
            <a:r>
              <a:rPr lang="fr-FR" dirty="0" smtClean="0"/>
              <a:t>Accompagnement des publics</a:t>
            </a:r>
          </a:p>
          <a:p>
            <a:r>
              <a:rPr lang="fr-FR" dirty="0" smtClean="0"/>
              <a:t>Au niveau des bassins, PRIJ</a:t>
            </a:r>
          </a:p>
          <a:p>
            <a:r>
              <a:rPr lang="fr-FR" dirty="0" smtClean="0"/>
              <a:t>Jobdating, #</a:t>
            </a:r>
            <a:r>
              <a:rPr lang="fr-FR" dirty="0" err="1" smtClean="0"/>
              <a:t>VersUnMétier</a:t>
            </a:r>
            <a:r>
              <a:rPr lang="fr-FR" dirty="0" smtClean="0"/>
              <a:t>, Hors les murs</a:t>
            </a:r>
            <a:endParaRPr lang="fr-FR" dirty="0"/>
          </a:p>
        </p:txBody>
      </p:sp>
      <p:sp>
        <p:nvSpPr>
          <p:cNvPr id="4" name="Espace réservé du numéro de diapositive 3"/>
          <p:cNvSpPr>
            <a:spLocks noGrp="1"/>
          </p:cNvSpPr>
          <p:nvPr>
            <p:ph type="sldNum" sz="quarter" idx="10"/>
          </p:nvPr>
        </p:nvSpPr>
        <p:spPr/>
        <p:txBody>
          <a:bodyPr/>
          <a:lstStyle/>
          <a:p>
            <a:fld id="{11E2E9B2-BF09-4AC1-8832-014A33FF9B12}" type="slidenum">
              <a:rPr lang="fr-FR" smtClean="0"/>
              <a:t>12</a:t>
            </a:fld>
            <a:endParaRPr lang="fr-FR"/>
          </a:p>
        </p:txBody>
      </p:sp>
    </p:spTree>
    <p:extLst>
      <p:ext uri="{BB962C8B-B14F-4D97-AF65-F5344CB8AC3E}">
        <p14:creationId xmlns:p14="http://schemas.microsoft.com/office/powerpoint/2010/main" val="9896678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Actualisation : actualisation a minima semestrielle et enrichissement avec les données SNCF…</a:t>
            </a:r>
          </a:p>
          <a:p>
            <a:endParaRPr lang="fr-FR" dirty="0"/>
          </a:p>
          <a:p>
            <a:r>
              <a:rPr lang="fr-FR" dirty="0" smtClean="0"/>
              <a:t>Adaptation de l’offre de formation : appui sur PRIC/PACTE, POEC…</a:t>
            </a:r>
          </a:p>
          <a:p>
            <a:endParaRPr lang="fr-FR" dirty="0"/>
          </a:p>
          <a:p>
            <a:r>
              <a:rPr lang="fr-FR" dirty="0" smtClean="0"/>
              <a:t>Attractivité des métiers : </a:t>
            </a:r>
          </a:p>
          <a:p>
            <a:pPr marL="171450" indent="-171450">
              <a:buFont typeface="Arial" panose="020B0604020202020204" pitchFamily="34" charset="0"/>
              <a:buChar char="•"/>
            </a:pPr>
            <a:r>
              <a:rPr lang="fr-FR" dirty="0" smtClean="0"/>
              <a:t>campagne de communication vers les cibles, les prescripteurs, les scolaires</a:t>
            </a:r>
          </a:p>
          <a:p>
            <a:pPr marL="171450" indent="-171450">
              <a:buFont typeface="Arial" panose="020B0604020202020204" pitchFamily="34" charset="0"/>
              <a:buChar char="•"/>
            </a:pPr>
            <a:r>
              <a:rPr lang="fr-FR" dirty="0" smtClean="0"/>
              <a:t>opération terrain à l’instar des villages numériques, de l’industrie, etc.</a:t>
            </a:r>
          </a:p>
          <a:p>
            <a:pPr marL="171450" indent="-171450">
              <a:buFont typeface="Arial" panose="020B0604020202020204" pitchFamily="34" charset="0"/>
              <a:buChar char="•"/>
            </a:pPr>
            <a:r>
              <a:rPr lang="fr-FR" dirty="0" smtClean="0"/>
              <a:t>Immersion terrain, chantier physique, en réalité virtuelle</a:t>
            </a:r>
          </a:p>
          <a:p>
            <a:pPr marL="171450" indent="-171450">
              <a:buFont typeface="Arial" panose="020B0604020202020204" pitchFamily="34" charset="0"/>
              <a:buChar char="•"/>
            </a:pPr>
            <a:endParaRPr lang="fr-FR" dirty="0"/>
          </a:p>
          <a:p>
            <a:r>
              <a:rPr lang="fr-FR" dirty="0" smtClean="0"/>
              <a:t>Accompagnement des publics</a:t>
            </a:r>
          </a:p>
          <a:p>
            <a:r>
              <a:rPr lang="fr-FR" dirty="0" smtClean="0"/>
              <a:t>Au niveau des bassins, PRIJ</a:t>
            </a:r>
          </a:p>
          <a:p>
            <a:r>
              <a:rPr lang="fr-FR" dirty="0" smtClean="0"/>
              <a:t>Jobdating, #</a:t>
            </a:r>
            <a:r>
              <a:rPr lang="fr-FR" dirty="0" err="1" smtClean="0"/>
              <a:t>VersUnMétier</a:t>
            </a:r>
            <a:r>
              <a:rPr lang="fr-FR" dirty="0" smtClean="0"/>
              <a:t>, Hors les murs</a:t>
            </a:r>
            <a:endParaRPr lang="fr-FR" dirty="0"/>
          </a:p>
        </p:txBody>
      </p:sp>
      <p:sp>
        <p:nvSpPr>
          <p:cNvPr id="4" name="Espace réservé du numéro de diapositive 3"/>
          <p:cNvSpPr>
            <a:spLocks noGrp="1"/>
          </p:cNvSpPr>
          <p:nvPr>
            <p:ph type="sldNum" sz="quarter" idx="10"/>
          </p:nvPr>
        </p:nvSpPr>
        <p:spPr/>
        <p:txBody>
          <a:bodyPr/>
          <a:lstStyle/>
          <a:p>
            <a:fld id="{11E2E9B2-BF09-4AC1-8832-014A33FF9B12}" type="slidenum">
              <a:rPr lang="fr-FR" smtClean="0"/>
              <a:t>13</a:t>
            </a:fld>
            <a:endParaRPr lang="fr-FR"/>
          </a:p>
        </p:txBody>
      </p:sp>
    </p:spTree>
    <p:extLst>
      <p:ext uri="{BB962C8B-B14F-4D97-AF65-F5344CB8AC3E}">
        <p14:creationId xmlns:p14="http://schemas.microsoft.com/office/powerpoint/2010/main" val="9896678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Actualisation : actualisation a minima semestrielle et enrichissement avec les données SNCF…</a:t>
            </a:r>
          </a:p>
          <a:p>
            <a:endParaRPr lang="fr-FR" dirty="0"/>
          </a:p>
          <a:p>
            <a:r>
              <a:rPr lang="fr-FR" dirty="0" smtClean="0"/>
              <a:t>Adaptation de l’offre de formation : appui sur PRIC/PACTE, POEC…</a:t>
            </a:r>
          </a:p>
          <a:p>
            <a:endParaRPr lang="fr-FR" dirty="0"/>
          </a:p>
          <a:p>
            <a:r>
              <a:rPr lang="fr-FR" dirty="0" smtClean="0"/>
              <a:t>Attractivité des métiers : </a:t>
            </a:r>
          </a:p>
          <a:p>
            <a:pPr marL="171450" indent="-171450">
              <a:buFont typeface="Arial" panose="020B0604020202020204" pitchFamily="34" charset="0"/>
              <a:buChar char="•"/>
            </a:pPr>
            <a:r>
              <a:rPr lang="fr-FR" dirty="0" smtClean="0"/>
              <a:t>campagne de communication vers les cibles, les prescripteurs, les scolaires</a:t>
            </a:r>
          </a:p>
          <a:p>
            <a:pPr marL="171450" indent="-171450">
              <a:buFont typeface="Arial" panose="020B0604020202020204" pitchFamily="34" charset="0"/>
              <a:buChar char="•"/>
            </a:pPr>
            <a:r>
              <a:rPr lang="fr-FR" dirty="0" smtClean="0"/>
              <a:t>opération terrain à l’instar des villages numériques, de l’industrie, etc.</a:t>
            </a:r>
          </a:p>
          <a:p>
            <a:pPr marL="171450" indent="-171450">
              <a:buFont typeface="Arial" panose="020B0604020202020204" pitchFamily="34" charset="0"/>
              <a:buChar char="•"/>
            </a:pPr>
            <a:r>
              <a:rPr lang="fr-FR" dirty="0" smtClean="0"/>
              <a:t>Immersion terrain, chantier physique, en réalité virtuelle</a:t>
            </a:r>
          </a:p>
          <a:p>
            <a:pPr marL="171450" indent="-171450">
              <a:buFont typeface="Arial" panose="020B0604020202020204" pitchFamily="34" charset="0"/>
              <a:buChar char="•"/>
            </a:pPr>
            <a:endParaRPr lang="fr-FR" dirty="0"/>
          </a:p>
          <a:p>
            <a:r>
              <a:rPr lang="fr-FR" dirty="0" smtClean="0"/>
              <a:t>Accompagnement des publics</a:t>
            </a:r>
          </a:p>
          <a:p>
            <a:r>
              <a:rPr lang="fr-FR" dirty="0" smtClean="0"/>
              <a:t>Au niveau des bassins, PRIJ</a:t>
            </a:r>
          </a:p>
          <a:p>
            <a:r>
              <a:rPr lang="fr-FR" dirty="0" smtClean="0"/>
              <a:t>Jobdating, #</a:t>
            </a:r>
            <a:r>
              <a:rPr lang="fr-FR" dirty="0" err="1" smtClean="0"/>
              <a:t>VersUnMétier</a:t>
            </a:r>
            <a:r>
              <a:rPr lang="fr-FR" dirty="0" smtClean="0"/>
              <a:t>, Hors les murs</a:t>
            </a:r>
            <a:endParaRPr lang="fr-FR" dirty="0"/>
          </a:p>
        </p:txBody>
      </p:sp>
      <p:sp>
        <p:nvSpPr>
          <p:cNvPr id="4" name="Espace réservé du numéro de diapositive 3"/>
          <p:cNvSpPr>
            <a:spLocks noGrp="1"/>
          </p:cNvSpPr>
          <p:nvPr>
            <p:ph type="sldNum" sz="quarter" idx="10"/>
          </p:nvPr>
        </p:nvSpPr>
        <p:spPr/>
        <p:txBody>
          <a:bodyPr/>
          <a:lstStyle/>
          <a:p>
            <a:fld id="{11E2E9B2-BF09-4AC1-8832-014A33FF9B12}" type="slidenum">
              <a:rPr lang="fr-FR" smtClean="0"/>
              <a:t>14</a:t>
            </a:fld>
            <a:endParaRPr lang="fr-FR"/>
          </a:p>
        </p:txBody>
      </p:sp>
    </p:spTree>
    <p:extLst>
      <p:ext uri="{BB962C8B-B14F-4D97-AF65-F5344CB8AC3E}">
        <p14:creationId xmlns:p14="http://schemas.microsoft.com/office/powerpoint/2010/main" val="9896678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Actualisation : actualisation a minima semestrielle et enrichissement avec les données SNCF…</a:t>
            </a:r>
          </a:p>
          <a:p>
            <a:endParaRPr lang="fr-FR" dirty="0"/>
          </a:p>
          <a:p>
            <a:r>
              <a:rPr lang="fr-FR" dirty="0" smtClean="0"/>
              <a:t>Adaptation de l’offre de formation : appui sur PRIC/PACTE, POEC…</a:t>
            </a:r>
          </a:p>
          <a:p>
            <a:endParaRPr lang="fr-FR" dirty="0"/>
          </a:p>
          <a:p>
            <a:r>
              <a:rPr lang="fr-FR" dirty="0" smtClean="0"/>
              <a:t>Attractivité des métiers : </a:t>
            </a:r>
          </a:p>
          <a:p>
            <a:pPr marL="171450" indent="-171450">
              <a:buFont typeface="Arial" panose="020B0604020202020204" pitchFamily="34" charset="0"/>
              <a:buChar char="•"/>
            </a:pPr>
            <a:r>
              <a:rPr lang="fr-FR" dirty="0" smtClean="0"/>
              <a:t>campagne de communication vers les cibles, les prescripteurs, les scolaires</a:t>
            </a:r>
          </a:p>
          <a:p>
            <a:pPr marL="171450" indent="-171450">
              <a:buFont typeface="Arial" panose="020B0604020202020204" pitchFamily="34" charset="0"/>
              <a:buChar char="•"/>
            </a:pPr>
            <a:r>
              <a:rPr lang="fr-FR" dirty="0" smtClean="0"/>
              <a:t>opération terrain à l’instar des villages numériques, de l’industrie, etc.</a:t>
            </a:r>
          </a:p>
          <a:p>
            <a:pPr marL="171450" indent="-171450">
              <a:buFont typeface="Arial" panose="020B0604020202020204" pitchFamily="34" charset="0"/>
              <a:buChar char="•"/>
            </a:pPr>
            <a:r>
              <a:rPr lang="fr-FR" dirty="0" smtClean="0"/>
              <a:t>Immersion terrain, chantier physique, en réalité virtuelle</a:t>
            </a:r>
          </a:p>
          <a:p>
            <a:pPr marL="171450" indent="-171450">
              <a:buFont typeface="Arial" panose="020B0604020202020204" pitchFamily="34" charset="0"/>
              <a:buChar char="•"/>
            </a:pPr>
            <a:endParaRPr lang="fr-FR" dirty="0"/>
          </a:p>
          <a:p>
            <a:r>
              <a:rPr lang="fr-FR" dirty="0" smtClean="0"/>
              <a:t>Accompagnement des publics</a:t>
            </a:r>
          </a:p>
          <a:p>
            <a:r>
              <a:rPr lang="fr-FR" dirty="0" smtClean="0"/>
              <a:t>Au niveau des bassins, PRIJ</a:t>
            </a:r>
          </a:p>
          <a:p>
            <a:r>
              <a:rPr lang="fr-FR" dirty="0" smtClean="0"/>
              <a:t>Jobdating, #</a:t>
            </a:r>
            <a:r>
              <a:rPr lang="fr-FR" dirty="0" err="1" smtClean="0"/>
              <a:t>VersUnMétier</a:t>
            </a:r>
            <a:r>
              <a:rPr lang="fr-FR" dirty="0" smtClean="0"/>
              <a:t>, Hors les murs</a:t>
            </a:r>
            <a:endParaRPr lang="fr-FR" dirty="0"/>
          </a:p>
        </p:txBody>
      </p:sp>
      <p:sp>
        <p:nvSpPr>
          <p:cNvPr id="4" name="Espace réservé du numéro de diapositive 3"/>
          <p:cNvSpPr>
            <a:spLocks noGrp="1"/>
          </p:cNvSpPr>
          <p:nvPr>
            <p:ph type="sldNum" sz="quarter" idx="10"/>
          </p:nvPr>
        </p:nvSpPr>
        <p:spPr/>
        <p:txBody>
          <a:bodyPr/>
          <a:lstStyle/>
          <a:p>
            <a:fld id="{11E2E9B2-BF09-4AC1-8832-014A33FF9B12}" type="slidenum">
              <a:rPr lang="fr-FR" smtClean="0"/>
              <a:t>15</a:t>
            </a:fld>
            <a:endParaRPr lang="fr-FR"/>
          </a:p>
        </p:txBody>
      </p:sp>
    </p:spTree>
    <p:extLst>
      <p:ext uri="{BB962C8B-B14F-4D97-AF65-F5344CB8AC3E}">
        <p14:creationId xmlns:p14="http://schemas.microsoft.com/office/powerpoint/2010/main" val="9896678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smtClean="0"/>
          </a:p>
          <a:p>
            <a:endParaRPr lang="fr-FR" dirty="0"/>
          </a:p>
          <a:p>
            <a:endParaRPr lang="fr-FR" dirty="0" smtClean="0"/>
          </a:p>
          <a:p>
            <a:endParaRPr lang="fr-FR" dirty="0"/>
          </a:p>
          <a:p>
            <a:endParaRPr lang="fr-FR" dirty="0" smtClean="0"/>
          </a:p>
          <a:p>
            <a:endParaRPr lang="fr-FR" dirty="0"/>
          </a:p>
          <a:p>
            <a:endParaRPr lang="fr-FR" dirty="0"/>
          </a:p>
        </p:txBody>
      </p:sp>
      <p:sp>
        <p:nvSpPr>
          <p:cNvPr id="4" name="Espace réservé du numéro de diapositive 3"/>
          <p:cNvSpPr>
            <a:spLocks noGrp="1"/>
          </p:cNvSpPr>
          <p:nvPr>
            <p:ph type="sldNum" sz="quarter" idx="10"/>
          </p:nvPr>
        </p:nvSpPr>
        <p:spPr/>
        <p:txBody>
          <a:bodyPr/>
          <a:lstStyle/>
          <a:p>
            <a:fld id="{11E2E9B2-BF09-4AC1-8832-014A33FF9B12}" type="slidenum">
              <a:rPr lang="fr-FR" smtClean="0"/>
              <a:t>2</a:t>
            </a:fld>
            <a:endParaRPr lang="fr-F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0350" y="4670376"/>
            <a:ext cx="5027415" cy="9668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5" name="Tableau 4"/>
          <p:cNvGraphicFramePr>
            <a:graphicFrameLocks noGrp="1"/>
          </p:cNvGraphicFramePr>
          <p:nvPr>
            <p:extLst>
              <p:ext uri="{D42A27DB-BD31-4B8C-83A1-F6EECF244321}">
                <p14:modId xmlns:p14="http://schemas.microsoft.com/office/powerpoint/2010/main" val="160414605"/>
              </p:ext>
            </p:extLst>
          </p:nvPr>
        </p:nvGraphicFramePr>
        <p:xfrm>
          <a:off x="695994" y="5650953"/>
          <a:ext cx="5324664" cy="3951561"/>
        </p:xfrm>
        <a:graphic>
          <a:graphicData uri="http://schemas.openxmlformats.org/drawingml/2006/table">
            <a:tbl>
              <a:tblPr/>
              <a:tblGrid>
                <a:gridCol w="887444">
                  <a:extLst>
                    <a:ext uri="{9D8B030D-6E8A-4147-A177-3AD203B41FA5}">
                      <a16:colId xmlns:a16="http://schemas.microsoft.com/office/drawing/2014/main" val="20000"/>
                    </a:ext>
                  </a:extLst>
                </a:gridCol>
                <a:gridCol w="887444">
                  <a:extLst>
                    <a:ext uri="{9D8B030D-6E8A-4147-A177-3AD203B41FA5}">
                      <a16:colId xmlns:a16="http://schemas.microsoft.com/office/drawing/2014/main" val="20001"/>
                    </a:ext>
                  </a:extLst>
                </a:gridCol>
                <a:gridCol w="887444">
                  <a:extLst>
                    <a:ext uri="{9D8B030D-6E8A-4147-A177-3AD203B41FA5}">
                      <a16:colId xmlns:a16="http://schemas.microsoft.com/office/drawing/2014/main" val="20002"/>
                    </a:ext>
                  </a:extLst>
                </a:gridCol>
                <a:gridCol w="887444">
                  <a:extLst>
                    <a:ext uri="{9D8B030D-6E8A-4147-A177-3AD203B41FA5}">
                      <a16:colId xmlns:a16="http://schemas.microsoft.com/office/drawing/2014/main" val="20003"/>
                    </a:ext>
                  </a:extLst>
                </a:gridCol>
                <a:gridCol w="887444">
                  <a:extLst>
                    <a:ext uri="{9D8B030D-6E8A-4147-A177-3AD203B41FA5}">
                      <a16:colId xmlns:a16="http://schemas.microsoft.com/office/drawing/2014/main" val="20004"/>
                    </a:ext>
                  </a:extLst>
                </a:gridCol>
                <a:gridCol w="887444">
                  <a:extLst>
                    <a:ext uri="{9D8B030D-6E8A-4147-A177-3AD203B41FA5}">
                      <a16:colId xmlns:a16="http://schemas.microsoft.com/office/drawing/2014/main" val="20005"/>
                    </a:ext>
                  </a:extLst>
                </a:gridCol>
              </a:tblGrid>
              <a:tr h="242071">
                <a:tc gridSpan="6">
                  <a:txBody>
                    <a:bodyPr/>
                    <a:lstStyle/>
                    <a:p>
                      <a:r>
                        <a:rPr lang="fr-FR" sz="1200"/>
                        <a:t>Taux de chômage</a:t>
                      </a:r>
                    </a:p>
                  </a:txBody>
                  <a:tcPr marL="59163" marR="59163" marT="29581" marB="29581" anchor="ctr">
                    <a:solidFill>
                      <a:srgbClr val="FFFFFF"/>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0000"/>
                  </a:ext>
                </a:extLst>
              </a:tr>
              <a:tr h="427447">
                <a:tc rowSpan="2">
                  <a:txBody>
                    <a:bodyPr/>
                    <a:lstStyle/>
                    <a:p>
                      <a:pPr algn="ctr" fontAlgn="ctr"/>
                      <a:endParaRPr lang="fr-FR" sz="1200" b="1" i="0">
                        <a:solidFill>
                          <a:srgbClr val="FFFFFF"/>
                        </a:solidFill>
                        <a:effectLst/>
                        <a:latin typeface="inherit"/>
                      </a:endParaRPr>
                    </a:p>
                  </a:txBody>
                  <a:tcPr marL="43140" marR="43140" marT="30814" marB="30814" anchor="ctr">
                    <a:lnL>
                      <a:noFill/>
                    </a:lnL>
                    <a:lnR w="9525" cap="flat" cmpd="sng" algn="ctr">
                      <a:solidFill>
                        <a:srgbClr val="E0E0E0"/>
                      </a:solidFill>
                      <a:prstDash val="solid"/>
                      <a:round/>
                      <a:headEnd type="none" w="med" len="med"/>
                      <a:tailEnd type="none" w="med" len="med"/>
                    </a:lnR>
                    <a:lnB w="9525" cap="flat" cmpd="sng" algn="ctr">
                      <a:solidFill>
                        <a:srgbClr val="E0E0E0"/>
                      </a:solidFill>
                      <a:prstDash val="solid"/>
                      <a:round/>
                      <a:headEnd type="none" w="med" len="med"/>
                      <a:tailEnd type="none" w="med" len="med"/>
                    </a:lnB>
                    <a:solidFill>
                      <a:srgbClr val="757575"/>
                    </a:solidFill>
                  </a:tcPr>
                </a:tc>
                <a:tc gridSpan="3">
                  <a:txBody>
                    <a:bodyPr/>
                    <a:lstStyle/>
                    <a:p>
                      <a:pPr algn="ctr" fontAlgn="ctr"/>
                      <a:r>
                        <a:rPr lang="fr-FR" sz="1200" b="1" i="0">
                          <a:solidFill>
                            <a:srgbClr val="FFFFFF"/>
                          </a:solidFill>
                          <a:effectLst/>
                          <a:latin typeface="inherit"/>
                        </a:rPr>
                        <a:t>Taux de chômage (en %)</a:t>
                      </a:r>
                    </a:p>
                  </a:txBody>
                  <a:tcPr marL="43140" marR="43140" marT="30814" marB="30814"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a:noFill/>
                    </a:lnT>
                    <a:lnB w="9525" cap="flat" cmpd="sng" algn="ctr">
                      <a:solidFill>
                        <a:srgbClr val="E0E0E0"/>
                      </a:solidFill>
                      <a:prstDash val="solid"/>
                      <a:round/>
                      <a:headEnd type="none" w="med" len="med"/>
                      <a:tailEnd type="none" w="med" len="med"/>
                    </a:lnB>
                    <a:solidFill>
                      <a:srgbClr val="757575"/>
                    </a:solidFill>
                  </a:tcPr>
                </a:tc>
                <a:tc hMerge="1">
                  <a:txBody>
                    <a:bodyPr/>
                    <a:lstStyle/>
                    <a:p>
                      <a:endParaRPr lang="fr-FR"/>
                    </a:p>
                  </a:txBody>
                  <a:tcPr/>
                </a:tc>
                <a:tc hMerge="1">
                  <a:txBody>
                    <a:bodyPr/>
                    <a:lstStyle/>
                    <a:p>
                      <a:endParaRPr lang="fr-FR"/>
                    </a:p>
                  </a:txBody>
                  <a:tcPr/>
                </a:tc>
                <a:tc gridSpan="2">
                  <a:txBody>
                    <a:bodyPr/>
                    <a:lstStyle/>
                    <a:p>
                      <a:pPr algn="ctr" fontAlgn="ctr"/>
                      <a:r>
                        <a:rPr lang="fr-FR" sz="1200" b="1" i="0">
                          <a:solidFill>
                            <a:srgbClr val="FFFFFF"/>
                          </a:solidFill>
                          <a:effectLst/>
                          <a:latin typeface="inherit"/>
                        </a:rPr>
                        <a:t>Variation (en points de %)</a:t>
                      </a:r>
                    </a:p>
                  </a:txBody>
                  <a:tcPr marL="43140" marR="43140" marT="30814" marB="30814" anchor="ctr">
                    <a:lnL w="9525"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a:noFill/>
                    </a:lnT>
                    <a:lnB w="9525" cap="flat" cmpd="sng" algn="ctr">
                      <a:solidFill>
                        <a:srgbClr val="E0E0E0"/>
                      </a:solidFill>
                      <a:prstDash val="solid"/>
                      <a:round/>
                      <a:headEnd type="none" w="med" len="med"/>
                      <a:tailEnd type="none" w="med" len="med"/>
                    </a:lnB>
                    <a:solidFill>
                      <a:srgbClr val="757575"/>
                    </a:solidFill>
                  </a:tcPr>
                </a:tc>
                <a:tc hMerge="1">
                  <a:txBody>
                    <a:bodyPr/>
                    <a:lstStyle/>
                    <a:p>
                      <a:endParaRPr lang="fr-FR"/>
                    </a:p>
                  </a:txBody>
                  <a:tcPr/>
                </a:tc>
                <a:extLst>
                  <a:ext uri="{0D108BD9-81ED-4DB2-BD59-A6C34878D82A}">
                    <a16:rowId xmlns:a16="http://schemas.microsoft.com/office/drawing/2014/main" val="10001"/>
                  </a:ext>
                </a:extLst>
              </a:tr>
              <a:tr h="427447">
                <a:tc vMerge="1">
                  <a:txBody>
                    <a:bodyPr/>
                    <a:lstStyle/>
                    <a:p>
                      <a:endParaRPr lang="fr-FR"/>
                    </a:p>
                  </a:txBody>
                  <a:tcPr/>
                </a:tc>
                <a:tc>
                  <a:txBody>
                    <a:bodyPr/>
                    <a:lstStyle/>
                    <a:p>
                      <a:pPr algn="ctr" fontAlgn="ctr"/>
                      <a:r>
                        <a:rPr lang="fr-FR" sz="1200" b="1" i="0">
                          <a:solidFill>
                            <a:srgbClr val="FFFFFF"/>
                          </a:solidFill>
                          <a:effectLst/>
                          <a:latin typeface="inherit"/>
                        </a:rPr>
                        <a:t>3</a:t>
                      </a:r>
                      <a:r>
                        <a:rPr lang="fr-FR" sz="1200" b="1" i="0" baseline="30000">
                          <a:solidFill>
                            <a:srgbClr val="FFFFFF"/>
                          </a:solidFill>
                          <a:effectLst/>
                          <a:latin typeface="inherit"/>
                        </a:rPr>
                        <a:t>e</a:t>
                      </a:r>
                      <a:r>
                        <a:rPr lang="fr-FR" sz="1200" b="1" i="0">
                          <a:solidFill>
                            <a:srgbClr val="FFFFFF"/>
                          </a:solidFill>
                          <a:effectLst/>
                          <a:latin typeface="inherit"/>
                        </a:rPr>
                        <a:t> trim. 2018</a:t>
                      </a:r>
                    </a:p>
                  </a:txBody>
                  <a:tcPr marL="43140" marR="43140" marT="30814" marB="30814"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solidFill>
                      <a:srgbClr val="757575"/>
                    </a:solidFill>
                  </a:tcPr>
                </a:tc>
                <a:tc>
                  <a:txBody>
                    <a:bodyPr/>
                    <a:lstStyle/>
                    <a:p>
                      <a:pPr algn="ctr" fontAlgn="ctr"/>
                      <a:r>
                        <a:rPr lang="fr-FR" sz="1200" b="1" i="0">
                          <a:solidFill>
                            <a:srgbClr val="FFFFFF"/>
                          </a:solidFill>
                          <a:effectLst/>
                          <a:latin typeface="inherit"/>
                        </a:rPr>
                        <a:t>2</a:t>
                      </a:r>
                      <a:r>
                        <a:rPr lang="fr-FR" sz="1200" b="1" i="0" baseline="30000">
                          <a:solidFill>
                            <a:srgbClr val="FFFFFF"/>
                          </a:solidFill>
                          <a:effectLst/>
                          <a:latin typeface="inherit"/>
                        </a:rPr>
                        <a:t>e</a:t>
                      </a:r>
                      <a:r>
                        <a:rPr lang="fr-FR" sz="1200" b="1" i="0">
                          <a:solidFill>
                            <a:srgbClr val="FFFFFF"/>
                          </a:solidFill>
                          <a:effectLst/>
                          <a:latin typeface="inherit"/>
                        </a:rPr>
                        <a:t> trim. 2019</a:t>
                      </a:r>
                    </a:p>
                  </a:txBody>
                  <a:tcPr marL="43140" marR="43140" marT="30814" marB="30814"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solidFill>
                      <a:srgbClr val="757575"/>
                    </a:solidFill>
                  </a:tcPr>
                </a:tc>
                <a:tc>
                  <a:txBody>
                    <a:bodyPr/>
                    <a:lstStyle/>
                    <a:p>
                      <a:pPr algn="ctr" fontAlgn="ctr"/>
                      <a:r>
                        <a:rPr lang="fr-FR" sz="1200" b="1" i="0">
                          <a:solidFill>
                            <a:srgbClr val="FFFFFF"/>
                          </a:solidFill>
                          <a:effectLst/>
                          <a:latin typeface="inherit"/>
                        </a:rPr>
                        <a:t>3</a:t>
                      </a:r>
                      <a:r>
                        <a:rPr lang="fr-FR" sz="1200" b="1" i="0" baseline="30000">
                          <a:solidFill>
                            <a:srgbClr val="FFFFFF"/>
                          </a:solidFill>
                          <a:effectLst/>
                          <a:latin typeface="inherit"/>
                        </a:rPr>
                        <a:t>e</a:t>
                      </a:r>
                      <a:r>
                        <a:rPr lang="fr-FR" sz="1200" b="1" i="0">
                          <a:solidFill>
                            <a:srgbClr val="FFFFFF"/>
                          </a:solidFill>
                          <a:effectLst/>
                          <a:latin typeface="inherit"/>
                        </a:rPr>
                        <a:t> trim. 2019</a:t>
                      </a:r>
                    </a:p>
                  </a:txBody>
                  <a:tcPr marL="43140" marR="43140" marT="30814" marB="30814"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solidFill>
                      <a:srgbClr val="757575"/>
                    </a:solidFill>
                  </a:tcPr>
                </a:tc>
                <a:tc>
                  <a:txBody>
                    <a:bodyPr/>
                    <a:lstStyle/>
                    <a:p>
                      <a:pPr algn="ctr" fontAlgn="ctr"/>
                      <a:r>
                        <a:rPr lang="fr-FR" sz="1200" b="1" i="0">
                          <a:solidFill>
                            <a:srgbClr val="FFFFFF"/>
                          </a:solidFill>
                          <a:effectLst/>
                          <a:latin typeface="inherit"/>
                        </a:rPr>
                        <a:t>trimestrielle</a:t>
                      </a:r>
                    </a:p>
                  </a:txBody>
                  <a:tcPr marL="43140" marR="43140" marT="30814" marB="30814"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solidFill>
                      <a:srgbClr val="757575"/>
                    </a:solidFill>
                  </a:tcPr>
                </a:tc>
                <a:tc>
                  <a:txBody>
                    <a:bodyPr/>
                    <a:lstStyle/>
                    <a:p>
                      <a:pPr algn="ctr" fontAlgn="ctr"/>
                      <a:r>
                        <a:rPr lang="fr-FR" sz="1200" b="1" i="0">
                          <a:solidFill>
                            <a:srgbClr val="FFFFFF"/>
                          </a:solidFill>
                          <a:effectLst/>
                          <a:latin typeface="inherit"/>
                        </a:rPr>
                        <a:t>annuelle</a:t>
                      </a:r>
                    </a:p>
                  </a:txBody>
                  <a:tcPr marL="43140" marR="43140" marT="30814" marB="30814" anchor="ctr">
                    <a:lnL w="9525"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solidFill>
                      <a:srgbClr val="757575"/>
                    </a:solidFill>
                  </a:tcPr>
                </a:tc>
                <a:extLst>
                  <a:ext uri="{0D108BD9-81ED-4DB2-BD59-A6C34878D82A}">
                    <a16:rowId xmlns:a16="http://schemas.microsoft.com/office/drawing/2014/main" val="10002"/>
                  </a:ext>
                </a:extLst>
              </a:tr>
              <a:tr h="198810">
                <a:tc>
                  <a:txBody>
                    <a:bodyPr/>
                    <a:lstStyle/>
                    <a:p>
                      <a:pPr algn="l" fontAlgn="ctr"/>
                      <a:r>
                        <a:rPr lang="fr-FR" sz="900" b="0" i="0" dirty="0">
                          <a:solidFill>
                            <a:srgbClr val="525457"/>
                          </a:solidFill>
                          <a:effectLst/>
                          <a:latin typeface="inherit"/>
                        </a:rPr>
                        <a:t>Paris</a:t>
                      </a:r>
                    </a:p>
                  </a:txBody>
                  <a:tcPr marL="49302" marR="49302" marT="30814" marB="30814" anchor="ctr">
                    <a:lnL>
                      <a:noFill/>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solidFill>
                      <a:srgbClr val="F1F1F1"/>
                    </a:solidFill>
                  </a:tcPr>
                </a:tc>
                <a:tc>
                  <a:txBody>
                    <a:bodyPr/>
                    <a:lstStyle/>
                    <a:p>
                      <a:pPr algn="r" fontAlgn="ctr"/>
                      <a:r>
                        <a:rPr lang="fr-FR" sz="900" b="0" i="0">
                          <a:solidFill>
                            <a:srgbClr val="525457"/>
                          </a:solidFill>
                          <a:effectLst/>
                          <a:latin typeface="inherit"/>
                        </a:rPr>
                        <a:t>7,0</a:t>
                      </a:r>
                    </a:p>
                  </a:txBody>
                  <a:tcPr marL="49302" marR="49302" marT="30814" marB="30814"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solidFill>
                      <a:srgbClr val="F1F1F1"/>
                    </a:solidFill>
                  </a:tcPr>
                </a:tc>
                <a:tc>
                  <a:txBody>
                    <a:bodyPr/>
                    <a:lstStyle/>
                    <a:p>
                      <a:pPr algn="r" fontAlgn="ctr"/>
                      <a:r>
                        <a:rPr lang="fr-FR" sz="900" b="0" i="0">
                          <a:solidFill>
                            <a:srgbClr val="525457"/>
                          </a:solidFill>
                          <a:effectLst/>
                          <a:latin typeface="inherit"/>
                        </a:rPr>
                        <a:t>6,5</a:t>
                      </a:r>
                    </a:p>
                  </a:txBody>
                  <a:tcPr marL="49302" marR="49302" marT="30814" marB="30814"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solidFill>
                      <a:srgbClr val="F1F1F1"/>
                    </a:solidFill>
                  </a:tcPr>
                </a:tc>
                <a:tc>
                  <a:txBody>
                    <a:bodyPr/>
                    <a:lstStyle/>
                    <a:p>
                      <a:pPr algn="r" fontAlgn="ctr"/>
                      <a:r>
                        <a:rPr lang="fr-FR" sz="900" b="1" i="0">
                          <a:solidFill>
                            <a:srgbClr val="525457"/>
                          </a:solidFill>
                          <a:effectLst/>
                          <a:latin typeface="inherit"/>
                        </a:rPr>
                        <a:t>6,6</a:t>
                      </a:r>
                    </a:p>
                  </a:txBody>
                  <a:tcPr marL="49302" marR="49302" marT="30814" marB="30814"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solidFill>
                      <a:srgbClr val="F1F1F1"/>
                    </a:solidFill>
                  </a:tcPr>
                </a:tc>
                <a:tc>
                  <a:txBody>
                    <a:bodyPr/>
                    <a:lstStyle/>
                    <a:p>
                      <a:pPr algn="r" fontAlgn="ctr"/>
                      <a:r>
                        <a:rPr lang="fr-FR" sz="900" b="0" i="0">
                          <a:solidFill>
                            <a:srgbClr val="525457"/>
                          </a:solidFill>
                          <a:effectLst/>
                          <a:latin typeface="inherit"/>
                        </a:rPr>
                        <a:t>0,1</a:t>
                      </a:r>
                    </a:p>
                  </a:txBody>
                  <a:tcPr marL="49302" marR="49302" marT="30814" marB="30814"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solidFill>
                      <a:srgbClr val="F1F1F1"/>
                    </a:solidFill>
                  </a:tcPr>
                </a:tc>
                <a:tc>
                  <a:txBody>
                    <a:bodyPr/>
                    <a:lstStyle/>
                    <a:p>
                      <a:pPr algn="r" fontAlgn="ctr"/>
                      <a:r>
                        <a:rPr lang="fr-FR" sz="900" b="0" i="0">
                          <a:solidFill>
                            <a:srgbClr val="525457"/>
                          </a:solidFill>
                          <a:effectLst/>
                          <a:latin typeface="inherit"/>
                        </a:rPr>
                        <a:t>-0,4</a:t>
                      </a:r>
                    </a:p>
                  </a:txBody>
                  <a:tcPr marL="49302" marR="49302" marT="30814" marB="30814" anchor="ctr">
                    <a:lnL w="9525"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solidFill>
                      <a:srgbClr val="F1F1F1"/>
                    </a:solidFill>
                  </a:tcPr>
                </a:tc>
                <a:extLst>
                  <a:ext uri="{0D108BD9-81ED-4DB2-BD59-A6C34878D82A}">
                    <a16:rowId xmlns:a16="http://schemas.microsoft.com/office/drawing/2014/main" val="10003"/>
                  </a:ext>
                </a:extLst>
              </a:tr>
              <a:tr h="343226">
                <a:tc>
                  <a:txBody>
                    <a:bodyPr/>
                    <a:lstStyle/>
                    <a:p>
                      <a:pPr algn="l" fontAlgn="ctr"/>
                      <a:r>
                        <a:rPr lang="fr-FR" sz="900" b="0" i="0" dirty="0">
                          <a:solidFill>
                            <a:srgbClr val="525457"/>
                          </a:solidFill>
                          <a:effectLst/>
                          <a:latin typeface="inherit"/>
                        </a:rPr>
                        <a:t>Seine-et-Marne</a:t>
                      </a:r>
                    </a:p>
                  </a:txBody>
                  <a:tcPr marL="49302" marR="49302" marT="30814" marB="30814" anchor="ctr">
                    <a:lnL>
                      <a:noFill/>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solidFill>
                      <a:srgbClr val="FFFFFF"/>
                    </a:solidFill>
                  </a:tcPr>
                </a:tc>
                <a:tc>
                  <a:txBody>
                    <a:bodyPr/>
                    <a:lstStyle/>
                    <a:p>
                      <a:pPr algn="r" fontAlgn="ctr"/>
                      <a:r>
                        <a:rPr lang="fr-FR" sz="900" b="0" i="0">
                          <a:solidFill>
                            <a:srgbClr val="525457"/>
                          </a:solidFill>
                          <a:effectLst/>
                          <a:latin typeface="inherit"/>
                        </a:rPr>
                        <a:t>7,4</a:t>
                      </a:r>
                    </a:p>
                  </a:txBody>
                  <a:tcPr marL="49302" marR="49302" marT="30814" marB="30814"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solidFill>
                      <a:srgbClr val="FFFFFF"/>
                    </a:solidFill>
                  </a:tcPr>
                </a:tc>
                <a:tc>
                  <a:txBody>
                    <a:bodyPr/>
                    <a:lstStyle/>
                    <a:p>
                      <a:pPr algn="r" fontAlgn="ctr"/>
                      <a:r>
                        <a:rPr lang="fr-FR" sz="900" b="0" i="0">
                          <a:solidFill>
                            <a:srgbClr val="525457"/>
                          </a:solidFill>
                          <a:effectLst/>
                          <a:latin typeface="inherit"/>
                        </a:rPr>
                        <a:t>6,9</a:t>
                      </a:r>
                    </a:p>
                  </a:txBody>
                  <a:tcPr marL="49302" marR="49302" marT="30814" marB="30814"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solidFill>
                      <a:srgbClr val="FFFFFF"/>
                    </a:solidFill>
                  </a:tcPr>
                </a:tc>
                <a:tc>
                  <a:txBody>
                    <a:bodyPr/>
                    <a:lstStyle/>
                    <a:p>
                      <a:pPr algn="r" fontAlgn="ctr"/>
                      <a:r>
                        <a:rPr lang="fr-FR" sz="900" b="1" i="0">
                          <a:solidFill>
                            <a:srgbClr val="525457"/>
                          </a:solidFill>
                          <a:effectLst/>
                          <a:latin typeface="inherit"/>
                        </a:rPr>
                        <a:t>7,0</a:t>
                      </a:r>
                    </a:p>
                  </a:txBody>
                  <a:tcPr marL="49302" marR="49302" marT="30814" marB="30814"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solidFill>
                      <a:srgbClr val="FFFFFF"/>
                    </a:solidFill>
                  </a:tcPr>
                </a:tc>
                <a:tc>
                  <a:txBody>
                    <a:bodyPr/>
                    <a:lstStyle/>
                    <a:p>
                      <a:pPr algn="r" fontAlgn="ctr"/>
                      <a:r>
                        <a:rPr lang="fr-FR" sz="900" b="0" i="0">
                          <a:solidFill>
                            <a:srgbClr val="525457"/>
                          </a:solidFill>
                          <a:effectLst/>
                          <a:latin typeface="inherit"/>
                        </a:rPr>
                        <a:t>0,1</a:t>
                      </a:r>
                    </a:p>
                  </a:txBody>
                  <a:tcPr marL="49302" marR="49302" marT="30814" marB="30814"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solidFill>
                      <a:srgbClr val="FFFFFF"/>
                    </a:solidFill>
                  </a:tcPr>
                </a:tc>
                <a:tc>
                  <a:txBody>
                    <a:bodyPr/>
                    <a:lstStyle/>
                    <a:p>
                      <a:pPr algn="r" fontAlgn="ctr"/>
                      <a:r>
                        <a:rPr lang="fr-FR" sz="900" b="0" i="0">
                          <a:solidFill>
                            <a:srgbClr val="525457"/>
                          </a:solidFill>
                          <a:effectLst/>
                          <a:latin typeface="inherit"/>
                        </a:rPr>
                        <a:t>-0,4</a:t>
                      </a:r>
                    </a:p>
                  </a:txBody>
                  <a:tcPr marL="49302" marR="49302" marT="30814" marB="30814" anchor="ctr">
                    <a:lnL w="9525"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198810">
                <a:tc>
                  <a:txBody>
                    <a:bodyPr/>
                    <a:lstStyle/>
                    <a:p>
                      <a:pPr algn="l" fontAlgn="ctr"/>
                      <a:r>
                        <a:rPr lang="fr-FR" sz="900" b="0" i="0">
                          <a:solidFill>
                            <a:srgbClr val="525457"/>
                          </a:solidFill>
                          <a:effectLst/>
                          <a:latin typeface="inherit"/>
                        </a:rPr>
                        <a:t>Yvelines</a:t>
                      </a:r>
                    </a:p>
                  </a:txBody>
                  <a:tcPr marL="49302" marR="49302" marT="30814" marB="30814" anchor="ctr">
                    <a:lnL>
                      <a:noFill/>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solidFill>
                      <a:srgbClr val="F1F1F1"/>
                    </a:solidFill>
                  </a:tcPr>
                </a:tc>
                <a:tc>
                  <a:txBody>
                    <a:bodyPr/>
                    <a:lstStyle/>
                    <a:p>
                      <a:pPr algn="r" fontAlgn="ctr"/>
                      <a:r>
                        <a:rPr lang="fr-FR" sz="900" b="0" i="0" dirty="0">
                          <a:solidFill>
                            <a:srgbClr val="525457"/>
                          </a:solidFill>
                          <a:effectLst/>
                          <a:latin typeface="inherit"/>
                        </a:rPr>
                        <a:t>6,9</a:t>
                      </a:r>
                    </a:p>
                  </a:txBody>
                  <a:tcPr marL="49302" marR="49302" marT="30814" marB="30814"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solidFill>
                      <a:srgbClr val="F1F1F1"/>
                    </a:solidFill>
                  </a:tcPr>
                </a:tc>
                <a:tc>
                  <a:txBody>
                    <a:bodyPr/>
                    <a:lstStyle/>
                    <a:p>
                      <a:pPr algn="r" fontAlgn="ctr"/>
                      <a:r>
                        <a:rPr lang="fr-FR" sz="900" b="0" i="0">
                          <a:solidFill>
                            <a:srgbClr val="525457"/>
                          </a:solidFill>
                          <a:effectLst/>
                          <a:latin typeface="inherit"/>
                        </a:rPr>
                        <a:t>6,4</a:t>
                      </a:r>
                    </a:p>
                  </a:txBody>
                  <a:tcPr marL="49302" marR="49302" marT="30814" marB="30814"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solidFill>
                      <a:srgbClr val="F1F1F1"/>
                    </a:solidFill>
                  </a:tcPr>
                </a:tc>
                <a:tc>
                  <a:txBody>
                    <a:bodyPr/>
                    <a:lstStyle/>
                    <a:p>
                      <a:pPr algn="r" fontAlgn="ctr"/>
                      <a:r>
                        <a:rPr lang="fr-FR" sz="900" b="1" i="0">
                          <a:solidFill>
                            <a:srgbClr val="525457"/>
                          </a:solidFill>
                          <a:effectLst/>
                          <a:latin typeface="inherit"/>
                        </a:rPr>
                        <a:t>6,6</a:t>
                      </a:r>
                    </a:p>
                  </a:txBody>
                  <a:tcPr marL="49302" marR="49302" marT="30814" marB="30814"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solidFill>
                      <a:srgbClr val="F1F1F1"/>
                    </a:solidFill>
                  </a:tcPr>
                </a:tc>
                <a:tc>
                  <a:txBody>
                    <a:bodyPr/>
                    <a:lstStyle/>
                    <a:p>
                      <a:pPr algn="r" fontAlgn="ctr"/>
                      <a:r>
                        <a:rPr lang="fr-FR" sz="900" b="0" i="0">
                          <a:solidFill>
                            <a:srgbClr val="525457"/>
                          </a:solidFill>
                          <a:effectLst/>
                          <a:latin typeface="inherit"/>
                        </a:rPr>
                        <a:t>0,2</a:t>
                      </a:r>
                    </a:p>
                  </a:txBody>
                  <a:tcPr marL="49302" marR="49302" marT="30814" marB="30814"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solidFill>
                      <a:srgbClr val="F1F1F1"/>
                    </a:solidFill>
                  </a:tcPr>
                </a:tc>
                <a:tc>
                  <a:txBody>
                    <a:bodyPr/>
                    <a:lstStyle/>
                    <a:p>
                      <a:pPr algn="r" fontAlgn="ctr"/>
                      <a:r>
                        <a:rPr lang="fr-FR" sz="900" b="0" i="0">
                          <a:solidFill>
                            <a:srgbClr val="525457"/>
                          </a:solidFill>
                          <a:effectLst/>
                          <a:latin typeface="inherit"/>
                        </a:rPr>
                        <a:t>-0,3</a:t>
                      </a:r>
                    </a:p>
                  </a:txBody>
                  <a:tcPr marL="49302" marR="49302" marT="30814" marB="30814" anchor="ctr">
                    <a:lnL w="9525"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solidFill>
                      <a:srgbClr val="F1F1F1"/>
                    </a:solidFill>
                  </a:tcPr>
                </a:tc>
                <a:extLst>
                  <a:ext uri="{0D108BD9-81ED-4DB2-BD59-A6C34878D82A}">
                    <a16:rowId xmlns:a16="http://schemas.microsoft.com/office/drawing/2014/main" val="10005"/>
                  </a:ext>
                </a:extLst>
              </a:tr>
              <a:tr h="198810">
                <a:tc>
                  <a:txBody>
                    <a:bodyPr/>
                    <a:lstStyle/>
                    <a:p>
                      <a:pPr algn="l" fontAlgn="ctr"/>
                      <a:r>
                        <a:rPr lang="fr-FR" sz="900" b="0" i="0">
                          <a:solidFill>
                            <a:srgbClr val="525457"/>
                          </a:solidFill>
                          <a:effectLst/>
                          <a:latin typeface="inherit"/>
                        </a:rPr>
                        <a:t>Essonne</a:t>
                      </a:r>
                    </a:p>
                  </a:txBody>
                  <a:tcPr marL="49302" marR="49302" marT="30814" marB="30814" anchor="ctr">
                    <a:lnL>
                      <a:noFill/>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solidFill>
                      <a:srgbClr val="FFFFFF"/>
                    </a:solidFill>
                  </a:tcPr>
                </a:tc>
                <a:tc>
                  <a:txBody>
                    <a:bodyPr/>
                    <a:lstStyle/>
                    <a:p>
                      <a:pPr algn="r" fontAlgn="ctr"/>
                      <a:r>
                        <a:rPr lang="fr-FR" sz="900" b="0" i="0">
                          <a:solidFill>
                            <a:srgbClr val="525457"/>
                          </a:solidFill>
                          <a:effectLst/>
                          <a:latin typeface="inherit"/>
                        </a:rPr>
                        <a:t>7,1</a:t>
                      </a:r>
                    </a:p>
                  </a:txBody>
                  <a:tcPr marL="49302" marR="49302" marT="30814" marB="30814"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solidFill>
                      <a:srgbClr val="FFFFFF"/>
                    </a:solidFill>
                  </a:tcPr>
                </a:tc>
                <a:tc>
                  <a:txBody>
                    <a:bodyPr/>
                    <a:lstStyle/>
                    <a:p>
                      <a:pPr algn="r" fontAlgn="ctr"/>
                      <a:r>
                        <a:rPr lang="fr-FR" sz="900" b="0" i="0">
                          <a:solidFill>
                            <a:srgbClr val="525457"/>
                          </a:solidFill>
                          <a:effectLst/>
                          <a:latin typeface="inherit"/>
                        </a:rPr>
                        <a:t>6,7</a:t>
                      </a:r>
                    </a:p>
                  </a:txBody>
                  <a:tcPr marL="49302" marR="49302" marT="30814" marB="30814"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solidFill>
                      <a:srgbClr val="FFFFFF"/>
                    </a:solidFill>
                  </a:tcPr>
                </a:tc>
                <a:tc>
                  <a:txBody>
                    <a:bodyPr/>
                    <a:lstStyle/>
                    <a:p>
                      <a:pPr algn="r" fontAlgn="ctr"/>
                      <a:r>
                        <a:rPr lang="fr-FR" sz="900" b="1" i="0">
                          <a:solidFill>
                            <a:srgbClr val="525457"/>
                          </a:solidFill>
                          <a:effectLst/>
                          <a:latin typeface="inherit"/>
                        </a:rPr>
                        <a:t>6,8</a:t>
                      </a:r>
                    </a:p>
                  </a:txBody>
                  <a:tcPr marL="49302" marR="49302" marT="30814" marB="30814"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solidFill>
                      <a:srgbClr val="FFFFFF"/>
                    </a:solidFill>
                  </a:tcPr>
                </a:tc>
                <a:tc>
                  <a:txBody>
                    <a:bodyPr/>
                    <a:lstStyle/>
                    <a:p>
                      <a:pPr algn="r" fontAlgn="ctr"/>
                      <a:r>
                        <a:rPr lang="fr-FR" sz="900" b="0" i="0">
                          <a:solidFill>
                            <a:srgbClr val="525457"/>
                          </a:solidFill>
                          <a:effectLst/>
                          <a:latin typeface="inherit"/>
                        </a:rPr>
                        <a:t>0,1</a:t>
                      </a:r>
                    </a:p>
                  </a:txBody>
                  <a:tcPr marL="49302" marR="49302" marT="30814" marB="30814"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solidFill>
                      <a:srgbClr val="FFFFFF"/>
                    </a:solidFill>
                  </a:tcPr>
                </a:tc>
                <a:tc>
                  <a:txBody>
                    <a:bodyPr/>
                    <a:lstStyle/>
                    <a:p>
                      <a:pPr algn="r" fontAlgn="ctr"/>
                      <a:r>
                        <a:rPr lang="fr-FR" sz="900" b="0" i="0">
                          <a:solidFill>
                            <a:srgbClr val="525457"/>
                          </a:solidFill>
                          <a:effectLst/>
                          <a:latin typeface="inherit"/>
                        </a:rPr>
                        <a:t>-0,3</a:t>
                      </a:r>
                    </a:p>
                  </a:txBody>
                  <a:tcPr marL="49302" marR="49302" marT="30814" marB="30814" anchor="ctr">
                    <a:lnL w="9525"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343226">
                <a:tc>
                  <a:txBody>
                    <a:bodyPr/>
                    <a:lstStyle/>
                    <a:p>
                      <a:pPr algn="l" fontAlgn="ctr"/>
                      <a:r>
                        <a:rPr lang="fr-FR" sz="900" b="0" i="0">
                          <a:solidFill>
                            <a:srgbClr val="525457"/>
                          </a:solidFill>
                          <a:effectLst/>
                          <a:latin typeface="inherit"/>
                        </a:rPr>
                        <a:t>Hauts-de-Seine</a:t>
                      </a:r>
                    </a:p>
                  </a:txBody>
                  <a:tcPr marL="49302" marR="49302" marT="30814" marB="30814" anchor="ctr">
                    <a:lnL>
                      <a:noFill/>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solidFill>
                      <a:srgbClr val="F1F1F1"/>
                    </a:solidFill>
                  </a:tcPr>
                </a:tc>
                <a:tc>
                  <a:txBody>
                    <a:bodyPr/>
                    <a:lstStyle/>
                    <a:p>
                      <a:pPr algn="r" fontAlgn="ctr"/>
                      <a:r>
                        <a:rPr lang="fr-FR" sz="900" b="0" i="0" dirty="0">
                          <a:solidFill>
                            <a:srgbClr val="525457"/>
                          </a:solidFill>
                          <a:effectLst/>
                          <a:latin typeface="inherit"/>
                        </a:rPr>
                        <a:t>6,9</a:t>
                      </a:r>
                    </a:p>
                  </a:txBody>
                  <a:tcPr marL="49302" marR="49302" marT="30814" marB="30814"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solidFill>
                      <a:srgbClr val="F1F1F1"/>
                    </a:solidFill>
                  </a:tcPr>
                </a:tc>
                <a:tc>
                  <a:txBody>
                    <a:bodyPr/>
                    <a:lstStyle/>
                    <a:p>
                      <a:pPr algn="r" fontAlgn="ctr"/>
                      <a:r>
                        <a:rPr lang="fr-FR" sz="900" b="0" i="0">
                          <a:solidFill>
                            <a:srgbClr val="525457"/>
                          </a:solidFill>
                          <a:effectLst/>
                          <a:latin typeface="inherit"/>
                        </a:rPr>
                        <a:t>6,5</a:t>
                      </a:r>
                    </a:p>
                  </a:txBody>
                  <a:tcPr marL="49302" marR="49302" marT="30814" marB="30814"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solidFill>
                      <a:srgbClr val="F1F1F1"/>
                    </a:solidFill>
                  </a:tcPr>
                </a:tc>
                <a:tc>
                  <a:txBody>
                    <a:bodyPr/>
                    <a:lstStyle/>
                    <a:p>
                      <a:pPr algn="r" fontAlgn="ctr"/>
                      <a:r>
                        <a:rPr lang="fr-FR" sz="900" b="1" i="0">
                          <a:solidFill>
                            <a:srgbClr val="525457"/>
                          </a:solidFill>
                          <a:effectLst/>
                          <a:latin typeface="inherit"/>
                        </a:rPr>
                        <a:t>6,7</a:t>
                      </a:r>
                    </a:p>
                  </a:txBody>
                  <a:tcPr marL="49302" marR="49302" marT="30814" marB="30814"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solidFill>
                      <a:srgbClr val="F1F1F1"/>
                    </a:solidFill>
                  </a:tcPr>
                </a:tc>
                <a:tc>
                  <a:txBody>
                    <a:bodyPr/>
                    <a:lstStyle/>
                    <a:p>
                      <a:pPr algn="r" fontAlgn="ctr"/>
                      <a:r>
                        <a:rPr lang="fr-FR" sz="900" b="0" i="0">
                          <a:solidFill>
                            <a:srgbClr val="525457"/>
                          </a:solidFill>
                          <a:effectLst/>
                          <a:latin typeface="inherit"/>
                        </a:rPr>
                        <a:t>0,2</a:t>
                      </a:r>
                    </a:p>
                  </a:txBody>
                  <a:tcPr marL="49302" marR="49302" marT="30814" marB="30814"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solidFill>
                      <a:srgbClr val="F1F1F1"/>
                    </a:solidFill>
                  </a:tcPr>
                </a:tc>
                <a:tc>
                  <a:txBody>
                    <a:bodyPr/>
                    <a:lstStyle/>
                    <a:p>
                      <a:pPr algn="r" fontAlgn="ctr"/>
                      <a:r>
                        <a:rPr lang="fr-FR" sz="900" b="0" i="0">
                          <a:solidFill>
                            <a:srgbClr val="525457"/>
                          </a:solidFill>
                          <a:effectLst/>
                          <a:latin typeface="inherit"/>
                        </a:rPr>
                        <a:t>-0,2</a:t>
                      </a:r>
                    </a:p>
                  </a:txBody>
                  <a:tcPr marL="49302" marR="49302" marT="30814" marB="30814" anchor="ctr">
                    <a:lnL w="9525"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solidFill>
                      <a:srgbClr val="F1F1F1"/>
                    </a:solidFill>
                  </a:tcPr>
                </a:tc>
                <a:extLst>
                  <a:ext uri="{0D108BD9-81ED-4DB2-BD59-A6C34878D82A}">
                    <a16:rowId xmlns:a16="http://schemas.microsoft.com/office/drawing/2014/main" val="10007"/>
                  </a:ext>
                </a:extLst>
              </a:tr>
              <a:tr h="343226">
                <a:tc>
                  <a:txBody>
                    <a:bodyPr/>
                    <a:lstStyle/>
                    <a:p>
                      <a:pPr algn="l" fontAlgn="ctr"/>
                      <a:r>
                        <a:rPr lang="fr-FR" sz="900" b="0" i="0">
                          <a:solidFill>
                            <a:srgbClr val="525457"/>
                          </a:solidFill>
                          <a:effectLst/>
                          <a:latin typeface="inherit"/>
                        </a:rPr>
                        <a:t>Seine-Saint-Denis</a:t>
                      </a:r>
                    </a:p>
                  </a:txBody>
                  <a:tcPr marL="49302" marR="49302" marT="30814" marB="30814" anchor="ctr">
                    <a:lnL>
                      <a:noFill/>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solidFill>
                      <a:srgbClr val="FFFFFF"/>
                    </a:solidFill>
                  </a:tcPr>
                </a:tc>
                <a:tc>
                  <a:txBody>
                    <a:bodyPr/>
                    <a:lstStyle/>
                    <a:p>
                      <a:pPr algn="r" fontAlgn="ctr"/>
                      <a:r>
                        <a:rPr lang="fr-FR" sz="900" b="0" i="0">
                          <a:solidFill>
                            <a:srgbClr val="525457"/>
                          </a:solidFill>
                          <a:effectLst/>
                          <a:latin typeface="inherit"/>
                        </a:rPr>
                        <a:t>11,6</a:t>
                      </a:r>
                    </a:p>
                  </a:txBody>
                  <a:tcPr marL="49302" marR="49302" marT="30814" marB="30814"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solidFill>
                      <a:srgbClr val="FFFFFF"/>
                    </a:solidFill>
                  </a:tcPr>
                </a:tc>
                <a:tc>
                  <a:txBody>
                    <a:bodyPr/>
                    <a:lstStyle/>
                    <a:p>
                      <a:pPr algn="r" fontAlgn="ctr"/>
                      <a:r>
                        <a:rPr lang="fr-FR" sz="900" b="0" i="0" dirty="0">
                          <a:solidFill>
                            <a:srgbClr val="525457"/>
                          </a:solidFill>
                          <a:effectLst/>
                          <a:latin typeface="inherit"/>
                        </a:rPr>
                        <a:t>10,8</a:t>
                      </a:r>
                    </a:p>
                  </a:txBody>
                  <a:tcPr marL="49302" marR="49302" marT="30814" marB="30814"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solidFill>
                      <a:srgbClr val="FFFFFF"/>
                    </a:solidFill>
                  </a:tcPr>
                </a:tc>
                <a:tc>
                  <a:txBody>
                    <a:bodyPr/>
                    <a:lstStyle/>
                    <a:p>
                      <a:pPr algn="r" fontAlgn="ctr"/>
                      <a:r>
                        <a:rPr lang="fr-FR" sz="900" b="1" i="0">
                          <a:solidFill>
                            <a:srgbClr val="525457"/>
                          </a:solidFill>
                          <a:effectLst/>
                          <a:latin typeface="inherit"/>
                        </a:rPr>
                        <a:t>11,0</a:t>
                      </a:r>
                    </a:p>
                  </a:txBody>
                  <a:tcPr marL="49302" marR="49302" marT="30814" marB="30814"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solidFill>
                      <a:srgbClr val="FFFFFF"/>
                    </a:solidFill>
                  </a:tcPr>
                </a:tc>
                <a:tc>
                  <a:txBody>
                    <a:bodyPr/>
                    <a:lstStyle/>
                    <a:p>
                      <a:pPr algn="r" fontAlgn="ctr"/>
                      <a:r>
                        <a:rPr lang="fr-FR" sz="900" b="0" i="0">
                          <a:solidFill>
                            <a:srgbClr val="525457"/>
                          </a:solidFill>
                          <a:effectLst/>
                          <a:latin typeface="inherit"/>
                        </a:rPr>
                        <a:t>0,2</a:t>
                      </a:r>
                    </a:p>
                  </a:txBody>
                  <a:tcPr marL="49302" marR="49302" marT="30814" marB="30814"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solidFill>
                      <a:srgbClr val="FFFFFF"/>
                    </a:solidFill>
                  </a:tcPr>
                </a:tc>
                <a:tc>
                  <a:txBody>
                    <a:bodyPr/>
                    <a:lstStyle/>
                    <a:p>
                      <a:pPr algn="r" fontAlgn="ctr"/>
                      <a:r>
                        <a:rPr lang="fr-FR" sz="900" b="0" i="0">
                          <a:solidFill>
                            <a:srgbClr val="525457"/>
                          </a:solidFill>
                          <a:effectLst/>
                          <a:latin typeface="inherit"/>
                        </a:rPr>
                        <a:t>-0,6</a:t>
                      </a:r>
                    </a:p>
                  </a:txBody>
                  <a:tcPr marL="49302" marR="49302" marT="30814" marB="30814" anchor="ctr">
                    <a:lnL w="9525"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solidFill>
                      <a:srgbClr val="FFFFFF"/>
                    </a:solidFill>
                  </a:tcPr>
                </a:tc>
                <a:extLst>
                  <a:ext uri="{0D108BD9-81ED-4DB2-BD59-A6C34878D82A}">
                    <a16:rowId xmlns:a16="http://schemas.microsoft.com/office/drawing/2014/main" val="10008"/>
                  </a:ext>
                </a:extLst>
              </a:tr>
              <a:tr h="343226">
                <a:tc>
                  <a:txBody>
                    <a:bodyPr/>
                    <a:lstStyle/>
                    <a:p>
                      <a:pPr algn="l" fontAlgn="ctr"/>
                      <a:r>
                        <a:rPr lang="fr-FR" sz="900" b="0" i="0">
                          <a:solidFill>
                            <a:srgbClr val="525457"/>
                          </a:solidFill>
                          <a:effectLst/>
                          <a:latin typeface="inherit"/>
                        </a:rPr>
                        <a:t>Val-de-Marne</a:t>
                      </a:r>
                    </a:p>
                  </a:txBody>
                  <a:tcPr marL="49302" marR="49302" marT="30814" marB="30814" anchor="ctr">
                    <a:lnL>
                      <a:noFill/>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solidFill>
                      <a:srgbClr val="F1F1F1"/>
                    </a:solidFill>
                  </a:tcPr>
                </a:tc>
                <a:tc>
                  <a:txBody>
                    <a:bodyPr/>
                    <a:lstStyle/>
                    <a:p>
                      <a:pPr algn="r" fontAlgn="ctr"/>
                      <a:r>
                        <a:rPr lang="fr-FR" sz="900" b="0" i="0">
                          <a:solidFill>
                            <a:srgbClr val="525457"/>
                          </a:solidFill>
                          <a:effectLst/>
                          <a:latin typeface="inherit"/>
                        </a:rPr>
                        <a:t>8,0</a:t>
                      </a:r>
                    </a:p>
                  </a:txBody>
                  <a:tcPr marL="49302" marR="49302" marT="30814" marB="30814"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solidFill>
                      <a:srgbClr val="F1F1F1"/>
                    </a:solidFill>
                  </a:tcPr>
                </a:tc>
                <a:tc>
                  <a:txBody>
                    <a:bodyPr/>
                    <a:lstStyle/>
                    <a:p>
                      <a:pPr algn="r" fontAlgn="ctr"/>
                      <a:r>
                        <a:rPr lang="fr-FR" sz="900" b="0" i="0" dirty="0">
                          <a:solidFill>
                            <a:srgbClr val="525457"/>
                          </a:solidFill>
                          <a:effectLst/>
                          <a:latin typeface="inherit"/>
                        </a:rPr>
                        <a:t>7,4</a:t>
                      </a:r>
                    </a:p>
                  </a:txBody>
                  <a:tcPr marL="49302" marR="49302" marT="30814" marB="30814"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solidFill>
                      <a:srgbClr val="F1F1F1"/>
                    </a:solidFill>
                  </a:tcPr>
                </a:tc>
                <a:tc>
                  <a:txBody>
                    <a:bodyPr/>
                    <a:lstStyle/>
                    <a:p>
                      <a:pPr algn="r" fontAlgn="ctr"/>
                      <a:r>
                        <a:rPr lang="fr-FR" sz="900" b="1" i="0">
                          <a:solidFill>
                            <a:srgbClr val="525457"/>
                          </a:solidFill>
                          <a:effectLst/>
                          <a:latin typeface="inherit"/>
                        </a:rPr>
                        <a:t>7,5</a:t>
                      </a:r>
                    </a:p>
                  </a:txBody>
                  <a:tcPr marL="49302" marR="49302" marT="30814" marB="30814"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solidFill>
                      <a:srgbClr val="F1F1F1"/>
                    </a:solidFill>
                  </a:tcPr>
                </a:tc>
                <a:tc>
                  <a:txBody>
                    <a:bodyPr/>
                    <a:lstStyle/>
                    <a:p>
                      <a:pPr algn="r" fontAlgn="ctr"/>
                      <a:r>
                        <a:rPr lang="fr-FR" sz="900" b="0" i="0">
                          <a:solidFill>
                            <a:srgbClr val="525457"/>
                          </a:solidFill>
                          <a:effectLst/>
                          <a:latin typeface="inherit"/>
                        </a:rPr>
                        <a:t>0,1</a:t>
                      </a:r>
                    </a:p>
                  </a:txBody>
                  <a:tcPr marL="49302" marR="49302" marT="30814" marB="30814"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solidFill>
                      <a:srgbClr val="F1F1F1"/>
                    </a:solidFill>
                  </a:tcPr>
                </a:tc>
                <a:tc>
                  <a:txBody>
                    <a:bodyPr/>
                    <a:lstStyle/>
                    <a:p>
                      <a:pPr algn="r" fontAlgn="ctr"/>
                      <a:r>
                        <a:rPr lang="fr-FR" sz="900" b="0" i="0">
                          <a:solidFill>
                            <a:srgbClr val="525457"/>
                          </a:solidFill>
                          <a:effectLst/>
                          <a:latin typeface="inherit"/>
                        </a:rPr>
                        <a:t>-0,5</a:t>
                      </a:r>
                    </a:p>
                  </a:txBody>
                  <a:tcPr marL="49302" marR="49302" marT="30814" marB="30814" anchor="ctr">
                    <a:lnL w="9525"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solidFill>
                      <a:srgbClr val="F1F1F1"/>
                    </a:solidFill>
                  </a:tcPr>
                </a:tc>
                <a:extLst>
                  <a:ext uri="{0D108BD9-81ED-4DB2-BD59-A6C34878D82A}">
                    <a16:rowId xmlns:a16="http://schemas.microsoft.com/office/drawing/2014/main" val="10009"/>
                  </a:ext>
                </a:extLst>
              </a:tr>
              <a:tr h="198810">
                <a:tc>
                  <a:txBody>
                    <a:bodyPr/>
                    <a:lstStyle/>
                    <a:p>
                      <a:pPr algn="l" fontAlgn="ctr"/>
                      <a:r>
                        <a:rPr lang="fr-FR" sz="900" b="0" i="0">
                          <a:solidFill>
                            <a:srgbClr val="525457"/>
                          </a:solidFill>
                          <a:effectLst/>
                          <a:latin typeface="inherit"/>
                        </a:rPr>
                        <a:t>Val-d'Oise</a:t>
                      </a:r>
                    </a:p>
                  </a:txBody>
                  <a:tcPr marL="49302" marR="49302" marT="30814" marB="30814" anchor="ctr">
                    <a:lnL>
                      <a:noFill/>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solidFill>
                      <a:srgbClr val="FFFFFF"/>
                    </a:solidFill>
                  </a:tcPr>
                </a:tc>
                <a:tc>
                  <a:txBody>
                    <a:bodyPr/>
                    <a:lstStyle/>
                    <a:p>
                      <a:pPr algn="r" fontAlgn="ctr"/>
                      <a:r>
                        <a:rPr lang="fr-FR" sz="900" b="0" i="0">
                          <a:solidFill>
                            <a:srgbClr val="525457"/>
                          </a:solidFill>
                          <a:effectLst/>
                          <a:latin typeface="inherit"/>
                        </a:rPr>
                        <a:t>9,2</a:t>
                      </a:r>
                    </a:p>
                  </a:txBody>
                  <a:tcPr marL="49302" marR="49302" marT="30814" marB="30814"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solidFill>
                      <a:srgbClr val="FFFFFF"/>
                    </a:solidFill>
                  </a:tcPr>
                </a:tc>
                <a:tc>
                  <a:txBody>
                    <a:bodyPr/>
                    <a:lstStyle/>
                    <a:p>
                      <a:pPr algn="r" fontAlgn="ctr"/>
                      <a:r>
                        <a:rPr lang="fr-FR" sz="900" b="0" i="0">
                          <a:solidFill>
                            <a:srgbClr val="525457"/>
                          </a:solidFill>
                          <a:effectLst/>
                          <a:latin typeface="inherit"/>
                        </a:rPr>
                        <a:t>8,5</a:t>
                      </a:r>
                    </a:p>
                  </a:txBody>
                  <a:tcPr marL="49302" marR="49302" marT="30814" marB="30814"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solidFill>
                      <a:srgbClr val="FFFFFF"/>
                    </a:solidFill>
                  </a:tcPr>
                </a:tc>
                <a:tc>
                  <a:txBody>
                    <a:bodyPr/>
                    <a:lstStyle/>
                    <a:p>
                      <a:pPr algn="r" fontAlgn="ctr"/>
                      <a:r>
                        <a:rPr lang="fr-FR" sz="900" b="1" i="0">
                          <a:solidFill>
                            <a:srgbClr val="525457"/>
                          </a:solidFill>
                          <a:effectLst/>
                          <a:latin typeface="inherit"/>
                        </a:rPr>
                        <a:t>8,7</a:t>
                      </a:r>
                    </a:p>
                  </a:txBody>
                  <a:tcPr marL="49302" marR="49302" marT="30814" marB="30814"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solidFill>
                      <a:srgbClr val="FFFFFF"/>
                    </a:solidFill>
                  </a:tcPr>
                </a:tc>
                <a:tc>
                  <a:txBody>
                    <a:bodyPr/>
                    <a:lstStyle/>
                    <a:p>
                      <a:pPr algn="r" fontAlgn="ctr"/>
                      <a:r>
                        <a:rPr lang="fr-FR" sz="900" b="0" i="0">
                          <a:solidFill>
                            <a:srgbClr val="525457"/>
                          </a:solidFill>
                          <a:effectLst/>
                          <a:latin typeface="inherit"/>
                        </a:rPr>
                        <a:t>0,2</a:t>
                      </a:r>
                    </a:p>
                  </a:txBody>
                  <a:tcPr marL="49302" marR="49302" marT="30814" marB="30814"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solidFill>
                      <a:srgbClr val="FFFFFF"/>
                    </a:solidFill>
                  </a:tcPr>
                </a:tc>
                <a:tc>
                  <a:txBody>
                    <a:bodyPr/>
                    <a:lstStyle/>
                    <a:p>
                      <a:pPr algn="r" fontAlgn="ctr"/>
                      <a:r>
                        <a:rPr lang="fr-FR" sz="900" b="0" i="0">
                          <a:solidFill>
                            <a:srgbClr val="525457"/>
                          </a:solidFill>
                          <a:effectLst/>
                          <a:latin typeface="inherit"/>
                        </a:rPr>
                        <a:t>-0,5</a:t>
                      </a:r>
                    </a:p>
                  </a:txBody>
                  <a:tcPr marL="49302" marR="49302" marT="30814" marB="30814" anchor="ctr">
                    <a:lnL w="9525"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solidFill>
                      <a:srgbClr val="FFFFFF"/>
                    </a:solidFill>
                  </a:tcPr>
                </a:tc>
                <a:extLst>
                  <a:ext uri="{0D108BD9-81ED-4DB2-BD59-A6C34878D82A}">
                    <a16:rowId xmlns:a16="http://schemas.microsoft.com/office/drawing/2014/main" val="10010"/>
                  </a:ext>
                </a:extLst>
              </a:tr>
              <a:tr h="343226">
                <a:tc>
                  <a:txBody>
                    <a:bodyPr/>
                    <a:lstStyle/>
                    <a:p>
                      <a:pPr algn="l" fontAlgn="ctr"/>
                      <a:r>
                        <a:rPr lang="fr-FR" sz="900" b="1" i="0">
                          <a:solidFill>
                            <a:srgbClr val="525457"/>
                          </a:solidFill>
                          <a:effectLst/>
                          <a:latin typeface="inherit"/>
                        </a:rPr>
                        <a:t>Île-de-France</a:t>
                      </a:r>
                    </a:p>
                  </a:txBody>
                  <a:tcPr marL="49302" marR="49302" marT="30814" marB="30814" anchor="ctr">
                    <a:lnL>
                      <a:noFill/>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solidFill>
                      <a:srgbClr val="F1F1F1"/>
                    </a:solidFill>
                  </a:tcPr>
                </a:tc>
                <a:tc>
                  <a:txBody>
                    <a:bodyPr/>
                    <a:lstStyle/>
                    <a:p>
                      <a:pPr algn="r" fontAlgn="ctr"/>
                      <a:r>
                        <a:rPr lang="fr-FR" sz="900" b="1" i="0">
                          <a:solidFill>
                            <a:srgbClr val="525457"/>
                          </a:solidFill>
                          <a:effectLst/>
                          <a:latin typeface="inherit"/>
                        </a:rPr>
                        <a:t>7,9</a:t>
                      </a:r>
                    </a:p>
                  </a:txBody>
                  <a:tcPr marL="49302" marR="49302" marT="30814" marB="30814"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solidFill>
                      <a:srgbClr val="F1F1F1"/>
                    </a:solidFill>
                  </a:tcPr>
                </a:tc>
                <a:tc>
                  <a:txBody>
                    <a:bodyPr/>
                    <a:lstStyle/>
                    <a:p>
                      <a:pPr algn="r" fontAlgn="ctr"/>
                      <a:r>
                        <a:rPr lang="fr-FR" sz="900" b="1" i="0">
                          <a:solidFill>
                            <a:srgbClr val="525457"/>
                          </a:solidFill>
                          <a:effectLst/>
                          <a:latin typeface="inherit"/>
                        </a:rPr>
                        <a:t>7,4</a:t>
                      </a:r>
                    </a:p>
                  </a:txBody>
                  <a:tcPr marL="49302" marR="49302" marT="30814" marB="30814"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solidFill>
                      <a:srgbClr val="F1F1F1"/>
                    </a:solidFill>
                  </a:tcPr>
                </a:tc>
                <a:tc>
                  <a:txBody>
                    <a:bodyPr/>
                    <a:lstStyle/>
                    <a:p>
                      <a:pPr algn="r" fontAlgn="ctr"/>
                      <a:r>
                        <a:rPr lang="fr-FR" sz="900" b="1" i="0" dirty="0">
                          <a:solidFill>
                            <a:srgbClr val="525457"/>
                          </a:solidFill>
                          <a:effectLst/>
                          <a:latin typeface="inherit"/>
                        </a:rPr>
                        <a:t>7,5</a:t>
                      </a:r>
                    </a:p>
                  </a:txBody>
                  <a:tcPr marL="49302" marR="49302" marT="30814" marB="30814"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solidFill>
                      <a:srgbClr val="F1F1F1"/>
                    </a:solidFill>
                  </a:tcPr>
                </a:tc>
                <a:tc>
                  <a:txBody>
                    <a:bodyPr/>
                    <a:lstStyle/>
                    <a:p>
                      <a:pPr algn="r" fontAlgn="ctr"/>
                      <a:r>
                        <a:rPr lang="fr-FR" sz="900" b="1" i="0">
                          <a:solidFill>
                            <a:srgbClr val="525457"/>
                          </a:solidFill>
                          <a:effectLst/>
                          <a:latin typeface="inherit"/>
                        </a:rPr>
                        <a:t>0,1</a:t>
                      </a:r>
                    </a:p>
                  </a:txBody>
                  <a:tcPr marL="49302" marR="49302" marT="30814" marB="30814"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solidFill>
                      <a:srgbClr val="F1F1F1"/>
                    </a:solidFill>
                  </a:tcPr>
                </a:tc>
                <a:tc>
                  <a:txBody>
                    <a:bodyPr/>
                    <a:lstStyle/>
                    <a:p>
                      <a:pPr algn="r" fontAlgn="ctr"/>
                      <a:r>
                        <a:rPr lang="fr-FR" sz="900" b="1" i="0">
                          <a:solidFill>
                            <a:srgbClr val="525457"/>
                          </a:solidFill>
                          <a:effectLst/>
                          <a:latin typeface="inherit"/>
                        </a:rPr>
                        <a:t>-0,4</a:t>
                      </a:r>
                    </a:p>
                  </a:txBody>
                  <a:tcPr marL="49302" marR="49302" marT="30814" marB="30814" anchor="ctr">
                    <a:lnL w="9525"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solidFill>
                      <a:srgbClr val="F1F1F1"/>
                    </a:solidFill>
                  </a:tcPr>
                </a:tc>
                <a:extLst>
                  <a:ext uri="{0D108BD9-81ED-4DB2-BD59-A6C34878D82A}">
                    <a16:rowId xmlns:a16="http://schemas.microsoft.com/office/drawing/2014/main" val="10011"/>
                  </a:ext>
                </a:extLst>
              </a:tr>
              <a:tr h="343226">
                <a:tc>
                  <a:txBody>
                    <a:bodyPr/>
                    <a:lstStyle/>
                    <a:p>
                      <a:pPr algn="l" fontAlgn="ctr"/>
                      <a:r>
                        <a:rPr lang="fr-FR" sz="900" b="0" i="0">
                          <a:solidFill>
                            <a:srgbClr val="525457"/>
                          </a:solidFill>
                          <a:effectLst/>
                          <a:latin typeface="inherit"/>
                        </a:rPr>
                        <a:t>France hors Mayotte</a:t>
                      </a:r>
                    </a:p>
                  </a:txBody>
                  <a:tcPr marL="49302" marR="49302" marT="30814" marB="30814" anchor="ctr">
                    <a:lnL>
                      <a:noFill/>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12700" cap="flat" cmpd="sng" algn="ctr">
                      <a:solidFill>
                        <a:srgbClr val="E0E0E0"/>
                      </a:solidFill>
                      <a:prstDash val="solid"/>
                      <a:round/>
                      <a:headEnd type="none" w="med" len="med"/>
                      <a:tailEnd type="none" w="med" len="med"/>
                    </a:lnB>
                    <a:solidFill>
                      <a:srgbClr val="FFFFFF"/>
                    </a:solidFill>
                  </a:tcPr>
                </a:tc>
                <a:tc>
                  <a:txBody>
                    <a:bodyPr/>
                    <a:lstStyle/>
                    <a:p>
                      <a:pPr algn="r" fontAlgn="ctr"/>
                      <a:r>
                        <a:rPr lang="fr-FR" sz="900" b="0" i="0">
                          <a:solidFill>
                            <a:srgbClr val="525457"/>
                          </a:solidFill>
                          <a:effectLst/>
                          <a:latin typeface="inherit"/>
                        </a:rPr>
                        <a:t>9,1</a:t>
                      </a:r>
                    </a:p>
                  </a:txBody>
                  <a:tcPr marL="49302" marR="49302" marT="30814" marB="30814"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12700" cap="flat" cmpd="sng" algn="ctr">
                      <a:solidFill>
                        <a:srgbClr val="E0E0E0"/>
                      </a:solidFill>
                      <a:prstDash val="solid"/>
                      <a:round/>
                      <a:headEnd type="none" w="med" len="med"/>
                      <a:tailEnd type="none" w="med" len="med"/>
                    </a:lnB>
                    <a:solidFill>
                      <a:srgbClr val="FFFFFF"/>
                    </a:solidFill>
                  </a:tcPr>
                </a:tc>
                <a:tc>
                  <a:txBody>
                    <a:bodyPr/>
                    <a:lstStyle/>
                    <a:p>
                      <a:pPr algn="r" fontAlgn="ctr"/>
                      <a:r>
                        <a:rPr lang="fr-FR" sz="900" b="0" i="0">
                          <a:solidFill>
                            <a:srgbClr val="525457"/>
                          </a:solidFill>
                          <a:effectLst/>
                          <a:latin typeface="inherit"/>
                        </a:rPr>
                        <a:t>8,5</a:t>
                      </a:r>
                    </a:p>
                  </a:txBody>
                  <a:tcPr marL="49302" marR="49302" marT="30814" marB="30814"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12700" cap="flat" cmpd="sng" algn="ctr">
                      <a:solidFill>
                        <a:srgbClr val="E0E0E0"/>
                      </a:solidFill>
                      <a:prstDash val="solid"/>
                      <a:round/>
                      <a:headEnd type="none" w="med" len="med"/>
                      <a:tailEnd type="none" w="med" len="med"/>
                    </a:lnB>
                    <a:solidFill>
                      <a:srgbClr val="FFFFFF"/>
                    </a:solidFill>
                  </a:tcPr>
                </a:tc>
                <a:tc>
                  <a:txBody>
                    <a:bodyPr/>
                    <a:lstStyle/>
                    <a:p>
                      <a:pPr algn="r" fontAlgn="ctr"/>
                      <a:r>
                        <a:rPr lang="fr-FR" sz="900" b="1" i="0" dirty="0">
                          <a:solidFill>
                            <a:srgbClr val="525457"/>
                          </a:solidFill>
                          <a:effectLst/>
                          <a:latin typeface="inherit"/>
                        </a:rPr>
                        <a:t>8,6</a:t>
                      </a:r>
                    </a:p>
                  </a:txBody>
                  <a:tcPr marL="49302" marR="49302" marT="30814" marB="30814"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12700" cap="flat" cmpd="sng" algn="ctr">
                      <a:solidFill>
                        <a:srgbClr val="E0E0E0"/>
                      </a:solidFill>
                      <a:prstDash val="solid"/>
                      <a:round/>
                      <a:headEnd type="none" w="med" len="med"/>
                      <a:tailEnd type="none" w="med" len="med"/>
                    </a:lnB>
                    <a:solidFill>
                      <a:srgbClr val="FFFFFF"/>
                    </a:solidFill>
                  </a:tcPr>
                </a:tc>
                <a:tc>
                  <a:txBody>
                    <a:bodyPr/>
                    <a:lstStyle/>
                    <a:p>
                      <a:pPr algn="r" fontAlgn="ctr"/>
                      <a:r>
                        <a:rPr lang="fr-FR" sz="900" b="0" i="0" dirty="0">
                          <a:solidFill>
                            <a:srgbClr val="525457"/>
                          </a:solidFill>
                          <a:effectLst/>
                          <a:latin typeface="inherit"/>
                        </a:rPr>
                        <a:t>0,1</a:t>
                      </a:r>
                    </a:p>
                  </a:txBody>
                  <a:tcPr marL="49302" marR="49302" marT="30814" marB="30814"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12700" cap="flat" cmpd="sng" algn="ctr">
                      <a:solidFill>
                        <a:srgbClr val="E0E0E0"/>
                      </a:solidFill>
                      <a:prstDash val="solid"/>
                      <a:round/>
                      <a:headEnd type="none" w="med" len="med"/>
                      <a:tailEnd type="none" w="med" len="med"/>
                    </a:lnB>
                    <a:solidFill>
                      <a:srgbClr val="FFFFFF"/>
                    </a:solidFill>
                  </a:tcPr>
                </a:tc>
                <a:tc>
                  <a:txBody>
                    <a:bodyPr/>
                    <a:lstStyle/>
                    <a:p>
                      <a:pPr algn="r" fontAlgn="ctr"/>
                      <a:r>
                        <a:rPr lang="fr-FR" sz="900" b="0" i="0" dirty="0">
                          <a:solidFill>
                            <a:srgbClr val="525457"/>
                          </a:solidFill>
                          <a:effectLst/>
                          <a:latin typeface="inherit"/>
                        </a:rPr>
                        <a:t>-0,5</a:t>
                      </a:r>
                    </a:p>
                  </a:txBody>
                  <a:tcPr marL="49302" marR="49302" marT="30814" marB="30814" anchor="ctr">
                    <a:lnL w="9525"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12700" cap="flat" cmpd="sng" algn="ctr">
                      <a:solidFill>
                        <a:srgbClr val="E0E0E0"/>
                      </a:solidFill>
                      <a:prstDash val="solid"/>
                      <a:round/>
                      <a:headEnd type="none" w="med" len="med"/>
                      <a:tailEnd type="none" w="med" len="med"/>
                    </a:lnB>
                    <a:solidFill>
                      <a:srgbClr val="FFFFFF"/>
                    </a:solidFill>
                  </a:tcPr>
                </a:tc>
                <a:extLst>
                  <a:ext uri="{0D108BD9-81ED-4DB2-BD59-A6C34878D82A}">
                    <a16:rowId xmlns:a16="http://schemas.microsoft.com/office/drawing/2014/main" val="10012"/>
                  </a:ext>
                </a:extLst>
              </a:tr>
            </a:tbl>
          </a:graphicData>
        </a:graphic>
      </p:graphicFrame>
      <p:sp>
        <p:nvSpPr>
          <p:cNvPr id="6" name="Rectangle 3"/>
          <p:cNvSpPr>
            <a:spLocks noChangeArrowheads="1"/>
          </p:cNvSpPr>
          <p:nvPr/>
        </p:nvSpPr>
        <p:spPr bwMode="auto">
          <a:xfrm>
            <a:off x="1909764" y="1146602"/>
            <a:ext cx="4438716"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700" b="1" i="0" u="none" strike="noStrike" cap="none" normalizeH="0" baseline="0" smtClean="0">
                <a:ln>
                  <a:noFill/>
                </a:ln>
                <a:solidFill>
                  <a:srgbClr val="0F417A"/>
                </a:solidFill>
                <a:effectLst/>
                <a:latin typeface="Open Sans" pitchFamily="34" charset="0"/>
                <a:cs typeface="Open Sans" pitchFamily="34" charset="0"/>
              </a:rPr>
              <a:t>Figure 9</a:t>
            </a:r>
            <a:r>
              <a:rPr kumimoji="0" lang="fr-FR" altLang="fr-FR" sz="1200" b="1" i="0" u="none" strike="noStrike" cap="none" normalizeH="0" baseline="0" smtClean="0">
                <a:ln>
                  <a:noFill/>
                </a:ln>
                <a:solidFill>
                  <a:srgbClr val="0F417A"/>
                </a:solidFill>
                <a:effectLst/>
                <a:latin typeface="inherit"/>
                <a:cs typeface="Open Sans" pitchFamily="34" charset="0"/>
              </a:rPr>
              <a:t> – </a:t>
            </a:r>
            <a:r>
              <a:rPr kumimoji="0" lang="fr-FR" altLang="fr-FR" sz="700" b="1" i="0" u="none" strike="noStrike" cap="none" normalizeH="0" baseline="0" smtClean="0">
                <a:ln>
                  <a:noFill/>
                </a:ln>
                <a:solidFill>
                  <a:srgbClr val="0F417A"/>
                </a:solidFill>
                <a:effectLst/>
                <a:latin typeface="Open Sans" pitchFamily="34" charset="0"/>
                <a:cs typeface="Open Sans" pitchFamily="34" charset="0"/>
              </a:rPr>
              <a:t>Taux de chômage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fr-FR" altLang="fr-FR" sz="600" b="0" i="0" u="none" strike="noStrike" cap="none" normalizeH="0" baseline="0" smtClean="0">
                <a:ln>
                  <a:noFill/>
                </a:ln>
                <a:solidFill>
                  <a:srgbClr val="525457"/>
                </a:solidFill>
                <a:effectLst/>
                <a:latin typeface="inherit"/>
                <a:cs typeface="Open Sans" pitchFamily="34" charset="0"/>
              </a:rPr>
              <a:t>Notes : données CVS. Les données du dernier trimestre affiché sont provisoires.</a:t>
            </a:r>
            <a:endParaRPr kumimoji="0" lang="fr-FR" altLang="fr-FR" sz="1800" b="0" i="0" u="none" strike="noStrike" cap="none" normalizeH="0" baseline="0" smtClean="0">
              <a:ln>
                <a:noFill/>
              </a:ln>
              <a:solidFill>
                <a:srgbClr val="525457"/>
              </a:solidFill>
              <a:effectLst/>
              <a:latin typeface="inherit"/>
              <a:cs typeface="Open Sans"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fr-FR" altLang="fr-FR" sz="900" b="1" i="0" u="none" strike="noStrike" cap="none" normalizeH="0" baseline="0" smtClean="0">
                <a:ln>
                  <a:noFill/>
                </a:ln>
                <a:solidFill>
                  <a:srgbClr val="0F417A"/>
                </a:solidFill>
                <a:effectLst/>
                <a:latin typeface="inherit"/>
                <a:cs typeface="Open Sans" pitchFamily="34" charset="0"/>
                <a:hlinkClick r:id="rId4"/>
              </a:rPr>
              <a:t>Accès aux séries longues : Taux de chômage localisé par région et département</a:t>
            </a:r>
            <a:endParaRPr kumimoji="0" lang="fr-FR" altLang="fr-FR" sz="600" b="0" i="0" u="none" strike="noStrike" cap="none" normalizeH="0" baseline="0" smtClean="0">
              <a:ln>
                <a:noFill/>
              </a:ln>
              <a:solidFill>
                <a:srgbClr val="525457"/>
              </a:solidFill>
              <a:effectLst/>
              <a:latin typeface="inherit"/>
              <a:cs typeface="Open Sans"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fr-FR" altLang="fr-FR" sz="900" b="0" i="1" u="none" strike="noStrike" cap="none" normalizeH="0" baseline="0" smtClean="0">
                <a:ln>
                  <a:noFill/>
                </a:ln>
                <a:solidFill>
                  <a:srgbClr val="525457"/>
                </a:solidFill>
                <a:effectLst/>
                <a:latin typeface="inherit"/>
                <a:cs typeface="Open Sans" pitchFamily="34" charset="0"/>
              </a:rPr>
              <a:t>Source : Insee, taux de chômage au sens du BIT et taux de chômage localisé.</a:t>
            </a:r>
            <a:endParaRPr kumimoji="0" lang="fr-FR" altLang="fr-FR" sz="600" b="0" i="0" u="none" strike="noStrike" cap="none" normalizeH="0" baseline="0" smtClean="0">
              <a:ln>
                <a:noFill/>
              </a:ln>
              <a:solidFill>
                <a:srgbClr val="525457"/>
              </a:solidFill>
              <a:effectLst/>
              <a:latin typeface="Open Sans" pitchFamily="34" charset="0"/>
              <a:cs typeface="Open Sans"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989667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a:p>
            <a:pPr marL="171450" indent="-171450">
              <a:buFont typeface="Symbol"/>
              <a:buChar char="Þ"/>
            </a:pPr>
            <a:r>
              <a:rPr lang="fr-FR" b="1" dirty="0" smtClean="0"/>
              <a:t>Tension &gt; Focus </a:t>
            </a:r>
            <a:r>
              <a:rPr lang="fr-FR" b="1" dirty="0" err="1" smtClean="0"/>
              <a:t>Linkedin</a:t>
            </a:r>
            <a:r>
              <a:rPr lang="fr-FR" b="1" dirty="0" smtClean="0"/>
              <a:t> </a:t>
            </a:r>
            <a:r>
              <a:rPr lang="fr-FR" dirty="0" smtClean="0"/>
              <a:t>: 16 millions d’utilisateurs dont 40% une fois par jour</a:t>
            </a:r>
          </a:p>
          <a:p>
            <a:pPr marL="171450" indent="-171450">
              <a:buFont typeface="Symbol"/>
              <a:buChar char="Þ"/>
            </a:pPr>
            <a:r>
              <a:rPr lang="fr-FR" dirty="0" smtClean="0"/>
              <a:t>Les profils des D.E. sont en concurrence avec ceux des salariés qui peuvent être sollicités qu’ils soient ou non en recherche d’emploi</a:t>
            </a:r>
          </a:p>
          <a:p>
            <a:endParaRPr lang="fr-FR" b="1" dirty="0"/>
          </a:p>
          <a:p>
            <a:pPr marL="171450" indent="-171450">
              <a:buFont typeface="Symbol"/>
              <a:buChar char="Þ"/>
            </a:pPr>
            <a:r>
              <a:rPr lang="fr-FR" b="1" dirty="0"/>
              <a:t> Abandon de recrutement </a:t>
            </a:r>
          </a:p>
          <a:p>
            <a:r>
              <a:rPr lang="fr-FR" dirty="0"/>
              <a:t>Au niveau national : 3,2 millions d’offres d’emploi déposées à Pôle emploi ont été clôturées au cours de l’année 2018. Parmi ces offres, 2,9 millions ont été pourvues.</a:t>
            </a:r>
            <a:br>
              <a:rPr lang="fr-FR" dirty="0"/>
            </a:br>
            <a:r>
              <a:rPr lang="fr-FR" dirty="0" smtClean="0"/>
              <a:t>En France sur ensemble du marché du travail (au-delà de Pôle emploi), on estime à environ </a:t>
            </a:r>
            <a:r>
              <a:rPr lang="fr-FR" b="1" dirty="0" smtClean="0"/>
              <a:t>300.000 le nombre d’offres ayant abouti à un abandon </a:t>
            </a:r>
            <a:r>
              <a:rPr lang="fr-FR" dirty="0" smtClean="0"/>
              <a:t>mais…</a:t>
            </a:r>
            <a:endParaRPr lang="fr-FR" dirty="0"/>
          </a:p>
          <a:p>
            <a:r>
              <a:rPr lang="fr-FR" u="sng" dirty="0" smtClean="0"/>
              <a:t>…Parmi </a:t>
            </a:r>
            <a:r>
              <a:rPr lang="fr-FR" u="sng" dirty="0"/>
              <a:t>les offres n’ayant pas </a:t>
            </a:r>
            <a:r>
              <a:rPr lang="fr-FR" u="sng" dirty="0" smtClean="0"/>
              <a:t>abouti</a:t>
            </a:r>
            <a:r>
              <a:rPr lang="fr-FR" dirty="0" smtClean="0"/>
              <a:t>, </a:t>
            </a:r>
            <a:r>
              <a:rPr lang="fr-FR" dirty="0"/>
              <a:t>112 000 ont été annulées suite à la disparition du besoin ou pour restriction budgétaire, 74 000 offres faisaient l’objet d’un recrutement toujours en cours et </a:t>
            </a:r>
            <a:r>
              <a:rPr lang="fr-FR" b="1" dirty="0"/>
              <a:t>157 000 offres ont été abandonnées faute de trouver un candidat</a:t>
            </a:r>
            <a:r>
              <a:rPr lang="fr-FR" dirty="0"/>
              <a:t> (soit 4,9% de l’ensemble des offres contre 4,7% en 2017).</a:t>
            </a:r>
          </a:p>
          <a:p>
            <a:pPr marL="171450" indent="-171450">
              <a:buFont typeface="Symbol"/>
              <a:buChar char="Þ"/>
            </a:pPr>
            <a:endParaRPr lang="fr-FR" dirty="0" smtClean="0"/>
          </a:p>
          <a:p>
            <a:pPr marL="171450" indent="-171450">
              <a:buFont typeface="Symbol"/>
              <a:buChar char="Þ"/>
            </a:pPr>
            <a:r>
              <a:rPr lang="fr-FR" b="1" dirty="0" smtClean="0"/>
              <a:t>Délais de recrutement : </a:t>
            </a:r>
          </a:p>
          <a:p>
            <a:r>
              <a:rPr lang="fr-FR" dirty="0"/>
              <a:t>Dans la moitié des cas, ils ont été effectués en </a:t>
            </a:r>
            <a:r>
              <a:rPr lang="fr-FR" b="1" dirty="0"/>
              <a:t>moins de 46 jours </a:t>
            </a:r>
            <a:r>
              <a:rPr lang="fr-FR" dirty="0"/>
              <a:t>+8 jours par rapport à 2017</a:t>
            </a:r>
            <a:r>
              <a:rPr lang="fr-FR" dirty="0" smtClean="0"/>
              <a:t>.</a:t>
            </a:r>
          </a:p>
          <a:p>
            <a:r>
              <a:rPr lang="fr-FR" dirty="0" smtClean="0"/>
              <a:t>Pour </a:t>
            </a:r>
            <a:r>
              <a:rPr lang="fr-FR" dirty="0"/>
              <a:t>lutter contre ces délais de recrutement, Pôle emploi a lancé en 2020 l’opération </a:t>
            </a:r>
            <a:r>
              <a:rPr lang="fr-FR" b="1" dirty="0"/>
              <a:t>Action </a:t>
            </a:r>
            <a:r>
              <a:rPr lang="fr-FR" b="1" dirty="0" err="1"/>
              <a:t>Recrut</a:t>
            </a:r>
            <a:r>
              <a:rPr lang="fr-FR" b="1" dirty="0"/>
              <a:t>’ : </a:t>
            </a:r>
            <a:r>
              <a:rPr lang="fr-FR" dirty="0"/>
              <a:t>une mobilisation sur les offres d’emploi qui n’ont pas trouvé preneur au bout de 30 jours. </a:t>
            </a:r>
          </a:p>
          <a:p>
            <a:r>
              <a:rPr lang="fr-FR" dirty="0"/>
              <a:t>Pour cela, le nombre de conseillers entreprise a été accru et atteint désormais 1.000 personnes en IDF.</a:t>
            </a:r>
          </a:p>
          <a:p>
            <a:endParaRPr lang="fr-FR" dirty="0"/>
          </a:p>
        </p:txBody>
      </p:sp>
      <p:sp>
        <p:nvSpPr>
          <p:cNvPr id="4" name="Espace réservé du numéro de diapositive 3"/>
          <p:cNvSpPr>
            <a:spLocks noGrp="1"/>
          </p:cNvSpPr>
          <p:nvPr>
            <p:ph type="sldNum" sz="quarter" idx="10"/>
          </p:nvPr>
        </p:nvSpPr>
        <p:spPr/>
        <p:txBody>
          <a:bodyPr/>
          <a:lstStyle/>
          <a:p>
            <a:fld id="{11E2E9B2-BF09-4AC1-8832-014A33FF9B12}" type="slidenum">
              <a:rPr lang="fr-FR" smtClean="0"/>
              <a:t>3</a:t>
            </a:fld>
            <a:endParaRPr lang="fr-FR"/>
          </a:p>
        </p:txBody>
      </p:sp>
    </p:spTree>
    <p:extLst>
      <p:ext uri="{BB962C8B-B14F-4D97-AF65-F5344CB8AC3E}">
        <p14:creationId xmlns:p14="http://schemas.microsoft.com/office/powerpoint/2010/main" val="9896678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indent="-171450">
              <a:buFont typeface="Symbol"/>
              <a:buChar char="Þ"/>
            </a:pPr>
            <a:endParaRPr lang="fr-FR" dirty="0" smtClean="0"/>
          </a:p>
          <a:p>
            <a:endParaRPr lang="fr-FR" dirty="0"/>
          </a:p>
          <a:p>
            <a:endParaRPr lang="fr-FR" dirty="0"/>
          </a:p>
        </p:txBody>
      </p:sp>
      <p:sp>
        <p:nvSpPr>
          <p:cNvPr id="4" name="Espace réservé du numéro de diapositive 3"/>
          <p:cNvSpPr>
            <a:spLocks noGrp="1"/>
          </p:cNvSpPr>
          <p:nvPr>
            <p:ph type="sldNum" sz="quarter" idx="10"/>
          </p:nvPr>
        </p:nvSpPr>
        <p:spPr/>
        <p:txBody>
          <a:bodyPr/>
          <a:lstStyle/>
          <a:p>
            <a:fld id="{11E2E9B2-BF09-4AC1-8832-014A33FF9B12}" type="slidenum">
              <a:rPr lang="fr-FR" smtClean="0"/>
              <a:t>4</a:t>
            </a:fld>
            <a:endParaRPr lang="fr-FR"/>
          </a:p>
        </p:txBody>
      </p:sp>
    </p:spTree>
    <p:extLst>
      <p:ext uri="{BB962C8B-B14F-4D97-AF65-F5344CB8AC3E}">
        <p14:creationId xmlns:p14="http://schemas.microsoft.com/office/powerpoint/2010/main" val="9896678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indent="-171450">
              <a:buFont typeface="Symbol"/>
              <a:buChar char="Þ"/>
            </a:pPr>
            <a:r>
              <a:rPr lang="fr-FR" dirty="0" smtClean="0"/>
              <a:t>Pour rappel 88% des salariés sont en CDI (hors intérim) mais 87% des recrutements sont en CDD</a:t>
            </a:r>
          </a:p>
          <a:p>
            <a:pPr marL="171450" indent="-171450">
              <a:buFont typeface="Symbol"/>
              <a:buChar char="Þ"/>
            </a:pPr>
            <a:r>
              <a:rPr lang="fr-FR" b="1" dirty="0" smtClean="0"/>
              <a:t>Seul 17% des métiers sont mixtes</a:t>
            </a:r>
            <a:r>
              <a:rPr lang="fr-FR" dirty="0" smtClean="0"/>
              <a:t> (lorsque les femmes ou les hommes représentent entre 40% et 60% des salariés). Les femmes représentent entre 93 et 97% de l’aide à domicile, 90% des aides-soignants. Les hommes sont par exemple très présents dans l’informatique, le BTP (même si les chiffres évoluent fortement et que la part des femmes atteint désormais plus d’1/3 pour les postes de cadres).</a:t>
            </a:r>
          </a:p>
          <a:p>
            <a:pPr marL="171450" indent="-171450">
              <a:buFont typeface="Symbol"/>
              <a:buChar char="Þ"/>
            </a:pPr>
            <a:r>
              <a:rPr lang="fr-FR" dirty="0" smtClean="0"/>
              <a:t>Les </a:t>
            </a:r>
            <a:r>
              <a:rPr lang="fr-FR" b="1" dirty="0"/>
              <a:t>« soft </a:t>
            </a:r>
            <a:r>
              <a:rPr lang="fr-FR" b="1" dirty="0" err="1"/>
              <a:t>skills</a:t>
            </a:r>
            <a:r>
              <a:rPr lang="fr-FR" b="1" dirty="0"/>
              <a:t> » </a:t>
            </a:r>
            <a:r>
              <a:rPr lang="fr-FR" dirty="0"/>
              <a:t>sont également devenues essentielles : 66 % des recruteurs font état d'un manque d'autonomie des candidats, la moitié pointe un manque de savoir-être. C'est un aspect sur lequel nous accompagnons les demandeurs d’emploi.</a:t>
            </a:r>
            <a:endParaRPr lang="fr-FR" dirty="0" smtClean="0"/>
          </a:p>
          <a:p>
            <a:endParaRPr lang="fr-FR" dirty="0"/>
          </a:p>
          <a:p>
            <a:r>
              <a:rPr lang="fr-FR" b="1" dirty="0" smtClean="0"/>
              <a:t>ODS Pôle emploi</a:t>
            </a:r>
          </a:p>
          <a:p>
            <a:r>
              <a:rPr lang="fr-FR" dirty="0" smtClean="0"/>
              <a:t>Visibilité des offres &gt; 45 millions de visites sur pole-emploi.fr / page entreprise…</a:t>
            </a:r>
          </a:p>
          <a:p>
            <a:r>
              <a:rPr lang="fr-FR" dirty="0" smtClean="0"/>
              <a:t>Vision réalité du marché du travail : IMT </a:t>
            </a:r>
          </a:p>
          <a:p>
            <a:r>
              <a:rPr lang="fr-FR" dirty="0" smtClean="0"/>
              <a:t>Aide à la rédaction des offres</a:t>
            </a:r>
          </a:p>
          <a:p>
            <a:r>
              <a:rPr lang="fr-FR" dirty="0" smtClean="0"/>
              <a:t>Pour marge de manœuvre de l’entreprise, simulateur aide et mesure</a:t>
            </a:r>
          </a:p>
          <a:p>
            <a:r>
              <a:rPr lang="fr-FR" dirty="0" smtClean="0"/>
              <a:t>Immersion pour améliorer vision réelle du métier</a:t>
            </a:r>
          </a:p>
          <a:p>
            <a:r>
              <a:rPr lang="fr-FR" dirty="0" smtClean="0"/>
              <a:t>Favoriser la rencontre entre D.E. et employeurs &gt; #</a:t>
            </a:r>
            <a:r>
              <a:rPr lang="fr-FR" dirty="0" err="1" smtClean="0"/>
              <a:t>VersUnMetier</a:t>
            </a:r>
            <a:r>
              <a:rPr lang="fr-FR" dirty="0" smtClean="0"/>
              <a:t>, hors les murs</a:t>
            </a:r>
          </a:p>
          <a:p>
            <a:r>
              <a:rPr lang="fr-FR" dirty="0" smtClean="0"/>
              <a:t>Recruter autrement : par compétences, MRS, etc</a:t>
            </a:r>
          </a:p>
          <a:p>
            <a:r>
              <a:rPr lang="fr-FR" dirty="0" smtClean="0"/>
              <a:t>Développer les compétences : PIC, POE, apprentissage</a:t>
            </a:r>
          </a:p>
          <a:p>
            <a:r>
              <a:rPr lang="fr-FR" dirty="0" smtClean="0"/>
              <a:t>Prendre en compte </a:t>
            </a:r>
            <a:r>
              <a:rPr lang="fr-FR" smtClean="0"/>
              <a:t>les savoir-être</a:t>
            </a:r>
            <a:endParaRPr lang="fr-FR" dirty="0" smtClean="0"/>
          </a:p>
          <a:p>
            <a:r>
              <a:rPr lang="fr-FR" dirty="0" smtClean="0"/>
              <a:t>Agir sur les freins périphériques</a:t>
            </a:r>
          </a:p>
          <a:p>
            <a:endParaRPr lang="fr-FR" dirty="0"/>
          </a:p>
        </p:txBody>
      </p:sp>
      <p:sp>
        <p:nvSpPr>
          <p:cNvPr id="4" name="Espace réservé du numéro de diapositive 3"/>
          <p:cNvSpPr>
            <a:spLocks noGrp="1"/>
          </p:cNvSpPr>
          <p:nvPr>
            <p:ph type="sldNum" sz="quarter" idx="10"/>
          </p:nvPr>
        </p:nvSpPr>
        <p:spPr/>
        <p:txBody>
          <a:bodyPr/>
          <a:lstStyle/>
          <a:p>
            <a:fld id="{11E2E9B2-BF09-4AC1-8832-014A33FF9B12}" type="slidenum">
              <a:rPr lang="fr-FR" smtClean="0"/>
              <a:t>5</a:t>
            </a:fld>
            <a:endParaRPr lang="fr-FR"/>
          </a:p>
        </p:txBody>
      </p:sp>
    </p:spTree>
    <p:extLst>
      <p:ext uri="{BB962C8B-B14F-4D97-AF65-F5344CB8AC3E}">
        <p14:creationId xmlns:p14="http://schemas.microsoft.com/office/powerpoint/2010/main" val="9896678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Répartition inégale des offres d’emploi, même si tous les départements sont dans une dynamique.</a:t>
            </a:r>
          </a:p>
          <a:p>
            <a:r>
              <a:rPr lang="fr-FR" dirty="0" smtClean="0"/>
              <a:t>Pour certains métiers, écart très fort entre les lieux de l’emploi et le lieu de résidence des demandeurs d’emploi. Ex pour l’aide à la personne où les offres d’emploi sont à l’ouest alors que la main d’œuvre est à l’Est &gt; problème de mobilité compte tenu horaire et multiplicité éventuelles des lieux de travail.</a:t>
            </a:r>
            <a:endParaRPr lang="fr-FR" dirty="0"/>
          </a:p>
        </p:txBody>
      </p:sp>
      <p:sp>
        <p:nvSpPr>
          <p:cNvPr id="4" name="Espace réservé du numéro de diapositive 3"/>
          <p:cNvSpPr>
            <a:spLocks noGrp="1"/>
          </p:cNvSpPr>
          <p:nvPr>
            <p:ph type="sldNum" sz="quarter" idx="10"/>
          </p:nvPr>
        </p:nvSpPr>
        <p:spPr/>
        <p:txBody>
          <a:bodyPr/>
          <a:lstStyle/>
          <a:p>
            <a:fld id="{11E2E9B2-BF09-4AC1-8832-014A33FF9B12}" type="slidenum">
              <a:rPr lang="fr-FR" smtClean="0"/>
              <a:t>6</a:t>
            </a:fld>
            <a:endParaRPr lang="fr-FR"/>
          </a:p>
        </p:txBody>
      </p:sp>
    </p:spTree>
    <p:extLst>
      <p:ext uri="{BB962C8B-B14F-4D97-AF65-F5344CB8AC3E}">
        <p14:creationId xmlns:p14="http://schemas.microsoft.com/office/powerpoint/2010/main" val="9896678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11E2E9B2-BF09-4AC1-8832-014A33FF9B12}" type="slidenum">
              <a:rPr lang="fr-FR" smtClean="0"/>
              <a:t>7</a:t>
            </a:fld>
            <a:endParaRPr lang="fr-FR"/>
          </a:p>
        </p:txBody>
      </p:sp>
    </p:spTree>
    <p:extLst>
      <p:ext uri="{BB962C8B-B14F-4D97-AF65-F5344CB8AC3E}">
        <p14:creationId xmlns:p14="http://schemas.microsoft.com/office/powerpoint/2010/main" val="9896678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11E2E9B2-BF09-4AC1-8832-014A33FF9B12}" type="slidenum">
              <a:rPr lang="fr-FR" smtClean="0"/>
              <a:t>8</a:t>
            </a:fld>
            <a:endParaRPr lang="fr-FR"/>
          </a:p>
        </p:txBody>
      </p:sp>
    </p:spTree>
    <p:extLst>
      <p:ext uri="{BB962C8B-B14F-4D97-AF65-F5344CB8AC3E}">
        <p14:creationId xmlns:p14="http://schemas.microsoft.com/office/powerpoint/2010/main" val="9896678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11E2E9B2-BF09-4AC1-8832-014A33FF9B12}" type="slidenum">
              <a:rPr lang="fr-FR" smtClean="0"/>
              <a:t>9</a:t>
            </a:fld>
            <a:endParaRPr lang="fr-FR"/>
          </a:p>
        </p:txBody>
      </p:sp>
    </p:spTree>
    <p:extLst>
      <p:ext uri="{BB962C8B-B14F-4D97-AF65-F5344CB8AC3E}">
        <p14:creationId xmlns:p14="http://schemas.microsoft.com/office/powerpoint/2010/main" val="9896678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Triangle rect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r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r-FR" smtClean="0"/>
              <a:t>Modifiez le style du titre</a:t>
            </a:r>
            <a:endParaRPr kumimoji="0" lang="en-US"/>
          </a:p>
        </p:txBody>
      </p:sp>
      <p:sp>
        <p:nvSpPr>
          <p:cNvPr id="17" name="Sous-titr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Modifiez le style des sous-titres du masque</a:t>
            </a:r>
            <a:endParaRPr kumimoji="0" lang="en-US"/>
          </a:p>
        </p:txBody>
      </p:sp>
      <p:grpSp>
        <p:nvGrpSpPr>
          <p:cNvPr id="2" name="Groupe 1"/>
          <p:cNvGrpSpPr/>
          <p:nvPr/>
        </p:nvGrpSpPr>
        <p:grpSpPr>
          <a:xfrm>
            <a:off x="-3765" y="4953000"/>
            <a:ext cx="9147765" cy="1912088"/>
            <a:chOff x="-3765" y="4832896"/>
            <a:chExt cx="9147765" cy="2032192"/>
          </a:xfrm>
        </p:grpSpPr>
        <p:sp>
          <p:nvSpPr>
            <p:cNvPr id="7" name="Forme lib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orme lib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orme lib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Connecteur droit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ce réservé de la date 29"/>
          <p:cNvSpPr>
            <a:spLocks noGrp="1"/>
          </p:cNvSpPr>
          <p:nvPr>
            <p:ph type="dt" sz="half" idx="10"/>
          </p:nvPr>
        </p:nvSpPr>
        <p:spPr/>
        <p:txBody>
          <a:bodyPr/>
          <a:lstStyle>
            <a:lvl1pPr>
              <a:defRPr>
                <a:solidFill>
                  <a:srgbClr val="FFFFFF"/>
                </a:solidFill>
              </a:defRPr>
            </a:lvl1pPr>
            <a:extLst/>
          </a:lstStyle>
          <a:p>
            <a:fld id="{6B18B4B5-2F70-4666-807C-1580A0943EAB}" type="datetime1">
              <a:rPr lang="fr-FR" smtClean="0"/>
              <a:t>26/02/2020</a:t>
            </a:fld>
            <a:endParaRPr lang="fr-FR"/>
          </a:p>
        </p:txBody>
      </p:sp>
      <p:sp>
        <p:nvSpPr>
          <p:cNvPr id="19" name="Espace réservé du pied de page 18"/>
          <p:cNvSpPr>
            <a:spLocks noGrp="1"/>
          </p:cNvSpPr>
          <p:nvPr>
            <p:ph type="ftr" sz="quarter" idx="11"/>
          </p:nvPr>
        </p:nvSpPr>
        <p:spPr/>
        <p:txBody>
          <a:bodyPr/>
          <a:lstStyle>
            <a:lvl1pPr>
              <a:defRPr>
                <a:solidFill>
                  <a:schemeClr val="accent1">
                    <a:tint val="20000"/>
                  </a:schemeClr>
                </a:solidFill>
              </a:defRPr>
            </a:lvl1pPr>
            <a:extLst/>
          </a:lstStyle>
          <a:p>
            <a:r>
              <a:rPr lang="fr-FR" smtClean="0"/>
              <a:t>Direction Stratégie, Partenariat et relations Extérieures</a:t>
            </a:r>
            <a:endParaRPr lang="fr-FR"/>
          </a:p>
        </p:txBody>
      </p:sp>
      <p:sp>
        <p:nvSpPr>
          <p:cNvPr id="27" name="Espace réservé du numéro de diapositive 26"/>
          <p:cNvSpPr>
            <a:spLocks noGrp="1"/>
          </p:cNvSpPr>
          <p:nvPr>
            <p:ph type="sldNum" sz="quarter" idx="12"/>
          </p:nvPr>
        </p:nvSpPr>
        <p:spPr/>
        <p:txBody>
          <a:bodyPr/>
          <a:lstStyle>
            <a:lvl1pPr>
              <a:defRPr>
                <a:solidFill>
                  <a:srgbClr val="FFFFFF"/>
                </a:solidFill>
              </a:defRPr>
            </a:lvl1pPr>
            <a:extLst/>
          </a:lstStyle>
          <a:p>
            <a:fld id="{816BE0B2-6983-49D3-91C8-3B37338F000E}"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1481329"/>
            <a:ext cx="8229600" cy="4386071"/>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105055F9-081D-481B-AFA6-50AA923775C2}" type="datetime1">
              <a:rPr lang="fr-FR" smtClean="0"/>
              <a:t>26/02/2020</a:t>
            </a:fld>
            <a:endParaRPr lang="fr-FR"/>
          </a:p>
        </p:txBody>
      </p:sp>
      <p:sp>
        <p:nvSpPr>
          <p:cNvPr id="5" name="Espace réservé du pied de page 4"/>
          <p:cNvSpPr>
            <a:spLocks noGrp="1"/>
          </p:cNvSpPr>
          <p:nvPr>
            <p:ph type="ftr" sz="quarter" idx="11"/>
          </p:nvPr>
        </p:nvSpPr>
        <p:spPr/>
        <p:txBody>
          <a:bodyPr/>
          <a:lstStyle/>
          <a:p>
            <a:r>
              <a:rPr lang="fr-FR" smtClean="0"/>
              <a:t>Direction Stratégie, Partenariat et relations Extérieures</a:t>
            </a:r>
            <a:endParaRPr lang="fr-FR"/>
          </a:p>
        </p:txBody>
      </p:sp>
      <p:sp>
        <p:nvSpPr>
          <p:cNvPr id="6" name="Espace réservé du numéro de diapositive 5"/>
          <p:cNvSpPr>
            <a:spLocks noGrp="1"/>
          </p:cNvSpPr>
          <p:nvPr>
            <p:ph type="sldNum" sz="quarter" idx="12"/>
          </p:nvPr>
        </p:nvSpPr>
        <p:spPr/>
        <p:txBody>
          <a:bodyPr/>
          <a:lstStyle/>
          <a:p>
            <a:fld id="{816BE0B2-6983-49D3-91C8-3B37338F000E}"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44013" y="274640"/>
            <a:ext cx="1777470" cy="5592761"/>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274641"/>
            <a:ext cx="6324600" cy="5592760"/>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9EDE88C4-791F-4DA7-AD9D-2DAD38C4BD4C}" type="datetime1">
              <a:rPr lang="fr-FR" smtClean="0"/>
              <a:t>26/02/2020</a:t>
            </a:fld>
            <a:endParaRPr lang="fr-FR"/>
          </a:p>
        </p:txBody>
      </p:sp>
      <p:sp>
        <p:nvSpPr>
          <p:cNvPr id="5" name="Espace réservé du pied de page 4"/>
          <p:cNvSpPr>
            <a:spLocks noGrp="1"/>
          </p:cNvSpPr>
          <p:nvPr>
            <p:ph type="ftr" sz="quarter" idx="11"/>
          </p:nvPr>
        </p:nvSpPr>
        <p:spPr/>
        <p:txBody>
          <a:bodyPr/>
          <a:lstStyle/>
          <a:p>
            <a:r>
              <a:rPr lang="fr-FR" smtClean="0"/>
              <a:t>Direction Stratégie, Partenariat et relations Extérieures</a:t>
            </a:r>
            <a:endParaRPr lang="fr-FR"/>
          </a:p>
        </p:txBody>
      </p:sp>
      <p:sp>
        <p:nvSpPr>
          <p:cNvPr id="6" name="Espace réservé du numéro de diapositive 5"/>
          <p:cNvSpPr>
            <a:spLocks noGrp="1"/>
          </p:cNvSpPr>
          <p:nvPr>
            <p:ph type="sldNum" sz="quarter" idx="12"/>
          </p:nvPr>
        </p:nvSpPr>
        <p:spPr/>
        <p:txBody>
          <a:bodyPr/>
          <a:lstStyle/>
          <a:p>
            <a:fld id="{816BE0B2-6983-49D3-91C8-3B37338F000E}"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2F3528D-61E3-43D8-BE79-4A06A80CD48B}" type="datetime1">
              <a:rPr lang="fr-FR" smtClean="0"/>
              <a:t>26/02/2020</a:t>
            </a:fld>
            <a:endParaRPr lang="fr-FR"/>
          </a:p>
        </p:txBody>
      </p:sp>
      <p:sp>
        <p:nvSpPr>
          <p:cNvPr id="5" name="Espace réservé du pied de page 4"/>
          <p:cNvSpPr>
            <a:spLocks noGrp="1"/>
          </p:cNvSpPr>
          <p:nvPr>
            <p:ph type="ftr" sz="quarter" idx="11"/>
          </p:nvPr>
        </p:nvSpPr>
        <p:spPr/>
        <p:txBody>
          <a:bodyPr/>
          <a:lstStyle/>
          <a:p>
            <a:r>
              <a:rPr lang="fr-FR" smtClean="0"/>
              <a:t>Direction Stratégie, Partenariat et relations Extérieures</a:t>
            </a:r>
            <a:endParaRPr lang="fr-FR"/>
          </a:p>
        </p:txBody>
      </p:sp>
      <p:sp>
        <p:nvSpPr>
          <p:cNvPr id="6" name="Espace réservé du numéro de diapositive 5"/>
          <p:cNvSpPr>
            <a:spLocks noGrp="1"/>
          </p:cNvSpPr>
          <p:nvPr>
            <p:ph type="sldNum" sz="quarter" idx="12"/>
          </p:nvPr>
        </p:nvSpPr>
        <p:spPr/>
        <p:txBody>
          <a:bodyPr/>
          <a:lstStyle/>
          <a:p>
            <a:fld id="{816BE0B2-6983-49D3-91C8-3B37338F000E}" type="slidenum">
              <a:rPr lang="fr-FR" smtClean="0"/>
              <a:t>‹N°›</a:t>
            </a:fld>
            <a:endParaRPr lang="fr-FR"/>
          </a:p>
        </p:txBody>
      </p:sp>
      <p:sp>
        <p:nvSpPr>
          <p:cNvPr id="7" name="Titre 6"/>
          <p:cNvSpPr>
            <a:spLocks noGrp="1"/>
          </p:cNvSpPr>
          <p:nvPr>
            <p:ph type="title"/>
          </p:nvPr>
        </p:nvSpPr>
        <p:spPr/>
        <p:txBody>
          <a:bodyPr rtlCol="0"/>
          <a:lstStyle/>
          <a:p>
            <a:r>
              <a:rPr kumimoji="0" lang="fr-FR" smtClean="0"/>
              <a:t>Modifiez le style du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p>
            <a:fld id="{E9E5DD9B-3E7F-4669-8CDE-0F31BF0BFD40}" type="datetime1">
              <a:rPr lang="fr-FR" smtClean="0"/>
              <a:t>26/02/2020</a:t>
            </a:fld>
            <a:endParaRPr lang="fr-FR"/>
          </a:p>
        </p:txBody>
      </p:sp>
      <p:sp>
        <p:nvSpPr>
          <p:cNvPr id="5" name="Espace réservé du pied de page 4"/>
          <p:cNvSpPr>
            <a:spLocks noGrp="1"/>
          </p:cNvSpPr>
          <p:nvPr>
            <p:ph type="ftr" sz="quarter" idx="11"/>
          </p:nvPr>
        </p:nvSpPr>
        <p:spPr/>
        <p:txBody>
          <a:bodyPr/>
          <a:lstStyle/>
          <a:p>
            <a:r>
              <a:rPr lang="fr-FR" smtClean="0"/>
              <a:t>Direction Stratégie, Partenariat et relations Extérieures</a:t>
            </a:r>
            <a:endParaRPr lang="fr-FR"/>
          </a:p>
        </p:txBody>
      </p:sp>
      <p:sp>
        <p:nvSpPr>
          <p:cNvPr id="6" name="Espace réservé du numéro de diapositive 5"/>
          <p:cNvSpPr>
            <a:spLocks noGrp="1"/>
          </p:cNvSpPr>
          <p:nvPr>
            <p:ph type="sldNum" sz="quarter" idx="12"/>
          </p:nvPr>
        </p:nvSpPr>
        <p:spPr/>
        <p:txBody>
          <a:bodyPr/>
          <a:lstStyle/>
          <a:p>
            <a:fld id="{816BE0B2-6983-49D3-91C8-3B37338F000E}" type="slidenum">
              <a:rPr lang="fr-FR" smtClean="0"/>
              <a:t>‹N°›</a:t>
            </a:fld>
            <a:endParaRPr lang="fr-F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2">
        <a:schemeClr val="bg1"/>
      </p:bgRef>
    </p:bg>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F3A6CFB4-F71F-44FF-B985-BCE52E18226A}" type="datetime1">
              <a:rPr lang="fr-FR" smtClean="0"/>
              <a:t>26/02/2020</a:t>
            </a:fld>
            <a:endParaRPr lang="fr-FR"/>
          </a:p>
        </p:txBody>
      </p:sp>
      <p:sp>
        <p:nvSpPr>
          <p:cNvPr id="6" name="Espace réservé du pied de page 5"/>
          <p:cNvSpPr>
            <a:spLocks noGrp="1"/>
          </p:cNvSpPr>
          <p:nvPr>
            <p:ph type="ftr" sz="quarter" idx="11"/>
          </p:nvPr>
        </p:nvSpPr>
        <p:spPr/>
        <p:txBody>
          <a:bodyPr/>
          <a:lstStyle/>
          <a:p>
            <a:r>
              <a:rPr lang="fr-FR" smtClean="0"/>
              <a:t>Direction Stratégie, Partenariat et relations Extérieures</a:t>
            </a:r>
            <a:endParaRPr lang="fr-FR"/>
          </a:p>
        </p:txBody>
      </p:sp>
      <p:sp>
        <p:nvSpPr>
          <p:cNvPr id="7" name="Espace réservé du numéro de diapositive 6"/>
          <p:cNvSpPr>
            <a:spLocks noGrp="1"/>
          </p:cNvSpPr>
          <p:nvPr>
            <p:ph type="sldNum" sz="quarter" idx="12"/>
          </p:nvPr>
        </p:nvSpPr>
        <p:spPr/>
        <p:txBody>
          <a:bodyPr/>
          <a:lstStyle/>
          <a:p>
            <a:fld id="{816BE0B2-6983-49D3-91C8-3B37338F000E}" type="slidenum">
              <a:rPr lang="fr-FR" smtClean="0"/>
              <a:t>‹N°›</a:t>
            </a:fld>
            <a:endParaRPr lang="fr-FR"/>
          </a:p>
        </p:txBody>
      </p:sp>
      <p:sp>
        <p:nvSpPr>
          <p:cNvPr id="8" name="Titre 7"/>
          <p:cNvSpPr>
            <a:spLocks noGrp="1"/>
          </p:cNvSpPr>
          <p:nvPr>
            <p:ph type="title"/>
          </p:nvPr>
        </p:nvSpPr>
        <p:spPr/>
        <p:txBody>
          <a:bodyPr rtlCol="0"/>
          <a:lstStyle/>
          <a:p>
            <a:r>
              <a:rPr kumimoji="0" lang="fr-FR" smtClean="0"/>
              <a:t>Modifiez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5" name="Espace réservé du contenu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71ACA8B7-DE88-4A65-9D8F-FB036D3CD387}" type="datetime1">
              <a:rPr lang="fr-FR" smtClean="0"/>
              <a:t>26/02/2020</a:t>
            </a:fld>
            <a:endParaRPr lang="fr-FR"/>
          </a:p>
        </p:txBody>
      </p:sp>
      <p:sp>
        <p:nvSpPr>
          <p:cNvPr id="8" name="Espace réservé du pied de page 7"/>
          <p:cNvSpPr>
            <a:spLocks noGrp="1"/>
          </p:cNvSpPr>
          <p:nvPr>
            <p:ph type="ftr" sz="quarter" idx="11"/>
          </p:nvPr>
        </p:nvSpPr>
        <p:spPr/>
        <p:txBody>
          <a:bodyPr/>
          <a:lstStyle/>
          <a:p>
            <a:r>
              <a:rPr lang="fr-FR" smtClean="0"/>
              <a:t>Direction Stratégie, Partenariat et relations Extérieures</a:t>
            </a:r>
            <a:endParaRPr lang="fr-FR"/>
          </a:p>
        </p:txBody>
      </p:sp>
      <p:sp>
        <p:nvSpPr>
          <p:cNvPr id="9" name="Espace réservé du numéro de diapositive 8"/>
          <p:cNvSpPr>
            <a:spLocks noGrp="1"/>
          </p:cNvSpPr>
          <p:nvPr>
            <p:ph type="sldNum" sz="quarter" idx="12"/>
          </p:nvPr>
        </p:nvSpPr>
        <p:spPr/>
        <p:txBody>
          <a:bodyPr/>
          <a:lstStyle/>
          <a:p>
            <a:fld id="{816BE0B2-6983-49D3-91C8-3B37338F000E}"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bg>
      <p:bgRef idx="1002">
        <a:schemeClr val="bg1"/>
      </p:bgRef>
    </p:bg>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C49C99BB-BEAD-45C0-BAC6-CCA75D79F239}" type="datetime1">
              <a:rPr lang="fr-FR" smtClean="0"/>
              <a:t>26/02/2020</a:t>
            </a:fld>
            <a:endParaRPr lang="fr-FR"/>
          </a:p>
        </p:txBody>
      </p:sp>
      <p:sp>
        <p:nvSpPr>
          <p:cNvPr id="4" name="Espace réservé du pied de page 3"/>
          <p:cNvSpPr>
            <a:spLocks noGrp="1"/>
          </p:cNvSpPr>
          <p:nvPr>
            <p:ph type="ftr" sz="quarter" idx="11"/>
          </p:nvPr>
        </p:nvSpPr>
        <p:spPr/>
        <p:txBody>
          <a:bodyPr/>
          <a:lstStyle/>
          <a:p>
            <a:r>
              <a:rPr lang="fr-FR" smtClean="0"/>
              <a:t>Direction Stratégie, Partenariat et relations Extérieures</a:t>
            </a:r>
            <a:endParaRPr lang="fr-FR"/>
          </a:p>
        </p:txBody>
      </p:sp>
      <p:sp>
        <p:nvSpPr>
          <p:cNvPr id="5" name="Espace réservé du numéro de diapositive 4"/>
          <p:cNvSpPr>
            <a:spLocks noGrp="1"/>
          </p:cNvSpPr>
          <p:nvPr>
            <p:ph type="sldNum" sz="quarter" idx="12"/>
          </p:nvPr>
        </p:nvSpPr>
        <p:spPr/>
        <p:txBody>
          <a:bodyPr/>
          <a:lstStyle/>
          <a:p>
            <a:fld id="{816BE0B2-6983-49D3-91C8-3B37338F000E}" type="slidenum">
              <a:rPr lang="fr-FR" smtClean="0"/>
              <a:t>‹N°›</a:t>
            </a:fld>
            <a:endParaRPr lang="fr-FR"/>
          </a:p>
        </p:txBody>
      </p:sp>
      <p:sp>
        <p:nvSpPr>
          <p:cNvPr id="6" name="Titre 5"/>
          <p:cNvSpPr>
            <a:spLocks noGrp="1"/>
          </p:cNvSpPr>
          <p:nvPr>
            <p:ph type="title"/>
          </p:nvPr>
        </p:nvSpPr>
        <p:spPr/>
        <p:txBody>
          <a:bodyPr rtlCol="0"/>
          <a:lstStyle/>
          <a:p>
            <a:r>
              <a:rPr kumimoji="0" lang="fr-FR" smtClean="0"/>
              <a:t>Modifiez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5C9A462-4BE9-4311-8517-493D9E55E986}" type="datetime1">
              <a:rPr lang="fr-FR" smtClean="0"/>
              <a:t>26/02/2020</a:t>
            </a:fld>
            <a:endParaRPr lang="fr-FR"/>
          </a:p>
        </p:txBody>
      </p:sp>
      <p:sp>
        <p:nvSpPr>
          <p:cNvPr id="3" name="Espace réservé du pied de page 2"/>
          <p:cNvSpPr>
            <a:spLocks noGrp="1"/>
          </p:cNvSpPr>
          <p:nvPr>
            <p:ph type="ftr" sz="quarter" idx="11"/>
          </p:nvPr>
        </p:nvSpPr>
        <p:spPr/>
        <p:txBody>
          <a:bodyPr/>
          <a:lstStyle/>
          <a:p>
            <a:r>
              <a:rPr lang="fr-FR" smtClean="0"/>
              <a:t>Direction Stratégie, Partenariat et relations Extérieures</a:t>
            </a:r>
            <a:endParaRPr lang="fr-FR"/>
          </a:p>
        </p:txBody>
      </p:sp>
      <p:sp>
        <p:nvSpPr>
          <p:cNvPr id="4" name="Espace réservé du numéro de diapositive 3"/>
          <p:cNvSpPr>
            <a:spLocks noGrp="1"/>
          </p:cNvSpPr>
          <p:nvPr>
            <p:ph type="sldNum" sz="quarter" idx="12"/>
          </p:nvPr>
        </p:nvSpPr>
        <p:spPr/>
        <p:txBody>
          <a:bodyPr/>
          <a:lstStyle/>
          <a:p>
            <a:fld id="{816BE0B2-6983-49D3-91C8-3B37338F000E}"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fr-FR" smtClean="0"/>
              <a:t>Modifiez le style du titre</a:t>
            </a:r>
            <a:endParaRPr kumimoji="0" lang="en-US"/>
          </a:p>
        </p:txBody>
      </p:sp>
      <p:sp>
        <p:nvSpPr>
          <p:cNvPr id="3" name="Espace réservé du texte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fr-FR" smtClean="0"/>
              <a:t>Modifiez les styles du texte du masque</a:t>
            </a:r>
          </a:p>
        </p:txBody>
      </p:sp>
      <p:sp>
        <p:nvSpPr>
          <p:cNvPr id="4" name="Espace réservé du contenu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727032" y="6407944"/>
            <a:ext cx="1920240" cy="365760"/>
          </a:xfrm>
        </p:spPr>
        <p:txBody>
          <a:bodyPr/>
          <a:lstStyle/>
          <a:p>
            <a:fld id="{C9824BAF-FD3D-456A-8D17-FB6B47994779}" type="datetime1">
              <a:rPr lang="fr-FR" smtClean="0"/>
              <a:t>26/02/2020</a:t>
            </a:fld>
            <a:endParaRPr lang="fr-FR"/>
          </a:p>
        </p:txBody>
      </p:sp>
      <p:sp>
        <p:nvSpPr>
          <p:cNvPr id="6" name="Espace réservé du pied de page 5"/>
          <p:cNvSpPr>
            <a:spLocks noGrp="1"/>
          </p:cNvSpPr>
          <p:nvPr>
            <p:ph type="ftr" sz="quarter" idx="11"/>
          </p:nvPr>
        </p:nvSpPr>
        <p:spPr/>
        <p:txBody>
          <a:bodyPr/>
          <a:lstStyle/>
          <a:p>
            <a:r>
              <a:rPr lang="fr-FR" smtClean="0"/>
              <a:t>Direction Stratégie, Partenariat et relations Extérieures</a:t>
            </a:r>
            <a:endParaRPr lang="fr-FR"/>
          </a:p>
        </p:txBody>
      </p:sp>
      <p:sp>
        <p:nvSpPr>
          <p:cNvPr id="7" name="Espace réservé du numéro de diapositive 6"/>
          <p:cNvSpPr>
            <a:spLocks noGrp="1"/>
          </p:cNvSpPr>
          <p:nvPr>
            <p:ph type="sldNum" sz="quarter" idx="12"/>
          </p:nvPr>
        </p:nvSpPr>
        <p:spPr/>
        <p:txBody>
          <a:bodyPr/>
          <a:lstStyle/>
          <a:p>
            <a:fld id="{816BE0B2-6983-49D3-91C8-3B37338F000E}"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fr-FR" smtClean="0"/>
              <a:t>Modifiez les styles du texte du masque</a:t>
            </a:r>
          </a:p>
        </p:txBody>
      </p:sp>
      <p:sp>
        <p:nvSpPr>
          <p:cNvPr id="3" name="Espace réservé pour une imag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fr-FR" smtClean="0"/>
              <a:t>Cliquez sur l'icône pour ajouter une image</a:t>
            </a:r>
            <a:endParaRPr kumimoji="0" lang="en-US" dirty="0"/>
          </a:p>
        </p:txBody>
      </p:sp>
      <p:sp>
        <p:nvSpPr>
          <p:cNvPr id="5" name="Espace réservé de la date 4"/>
          <p:cNvSpPr>
            <a:spLocks noGrp="1"/>
          </p:cNvSpPr>
          <p:nvPr>
            <p:ph type="dt" sz="half" idx="10"/>
          </p:nvPr>
        </p:nvSpPr>
        <p:spPr/>
        <p:txBody>
          <a:bodyPr/>
          <a:lstStyle>
            <a:lvl1pPr>
              <a:defRPr>
                <a:solidFill>
                  <a:schemeClr val="tx1"/>
                </a:solidFill>
              </a:defRPr>
            </a:lvl1pPr>
            <a:extLst/>
          </a:lstStyle>
          <a:p>
            <a:fld id="{16C5791B-E3D1-48DD-A17E-4B4BE56D90AF}" type="datetime1">
              <a:rPr lang="fr-FR" smtClean="0"/>
              <a:t>26/02/2020</a:t>
            </a:fld>
            <a:endParaRPr lang="fr-FR"/>
          </a:p>
        </p:txBody>
      </p:sp>
      <p:sp>
        <p:nvSpPr>
          <p:cNvPr id="6" name="Espace réservé du pied de page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fr-FR" smtClean="0"/>
              <a:t>Direction Stratégie, Partenariat et relations Extérieures</a:t>
            </a:r>
            <a:endParaRPr lang="fr-FR"/>
          </a:p>
        </p:txBody>
      </p:sp>
      <p:sp>
        <p:nvSpPr>
          <p:cNvPr id="7" name="Espace réservé du numéro de diapositive 6"/>
          <p:cNvSpPr>
            <a:spLocks noGrp="1"/>
          </p:cNvSpPr>
          <p:nvPr>
            <p:ph type="sldNum" sz="quarter" idx="12"/>
          </p:nvPr>
        </p:nvSpPr>
        <p:spPr/>
        <p:txBody>
          <a:bodyPr/>
          <a:lstStyle>
            <a:lvl1pPr>
              <a:defRPr>
                <a:solidFill>
                  <a:schemeClr val="tx1"/>
                </a:solidFill>
              </a:defRPr>
            </a:lvl1pPr>
            <a:extLst/>
          </a:lstStyle>
          <a:p>
            <a:fld id="{816BE0B2-6983-49D3-91C8-3B37338F000E}" type="slidenum">
              <a:rPr lang="fr-FR" smtClean="0"/>
              <a:t>‹N°›</a:t>
            </a:fld>
            <a:endParaRPr lang="fr-FR"/>
          </a:p>
        </p:txBody>
      </p:sp>
      <p:sp>
        <p:nvSpPr>
          <p:cNvPr id="2" name="Titr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fr-FR" smtClean="0"/>
              <a:t>Modifiez le style du titre</a:t>
            </a:r>
            <a:endParaRPr kumimoji="0" lang="en-US"/>
          </a:p>
        </p:txBody>
      </p:sp>
      <p:sp>
        <p:nvSpPr>
          <p:cNvPr id="8" name="Forme libre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orme libre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Triangle rect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Connecteur droit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e libre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orme libre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Triangle rect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Connecteur droit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fr-FR" smtClean="0"/>
              <a:t>Modifiez le style du titre</a:t>
            </a:r>
            <a:endParaRPr kumimoji="0" lang="en-US"/>
          </a:p>
        </p:txBody>
      </p:sp>
      <p:sp>
        <p:nvSpPr>
          <p:cNvPr id="30" name="Espace réservé du texte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03328A3-5961-4452-9840-7429D4B66A66}" type="datetime1">
              <a:rPr lang="fr-FR" smtClean="0"/>
              <a:t>26/02/2020</a:t>
            </a:fld>
            <a:endParaRPr lang="fr-FR"/>
          </a:p>
        </p:txBody>
      </p:sp>
      <p:sp>
        <p:nvSpPr>
          <p:cNvPr id="22" name="Espace réservé du pied de page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fr-FR" smtClean="0"/>
              <a:t>Direction Stratégie, Partenariat et relations Extérieures</a:t>
            </a:r>
            <a:endParaRPr lang="fr-FR"/>
          </a:p>
        </p:txBody>
      </p:sp>
      <p:sp>
        <p:nvSpPr>
          <p:cNvPr id="18" name="Espace réservé du numéro de diapositive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16BE0B2-6983-49D3-91C8-3B37338F000E}"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sldNum="0"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1556792"/>
            <a:ext cx="7772400" cy="1829761"/>
          </a:xfrm>
        </p:spPr>
        <p:txBody>
          <a:bodyPr>
            <a:normAutofit/>
          </a:bodyPr>
          <a:lstStyle/>
          <a:p>
            <a:r>
              <a:rPr lang="fr-FR" sz="2400" dirty="0" smtClean="0"/>
              <a:t>Les métiers en tension</a:t>
            </a:r>
            <a:endParaRPr lang="fr-FR" sz="2400" dirty="0"/>
          </a:p>
        </p:txBody>
      </p:sp>
      <p:sp>
        <p:nvSpPr>
          <p:cNvPr id="3" name="Sous-titre 2"/>
          <p:cNvSpPr>
            <a:spLocks noGrp="1"/>
          </p:cNvSpPr>
          <p:nvPr>
            <p:ph type="subTitle" idx="1"/>
          </p:nvPr>
        </p:nvSpPr>
        <p:spPr/>
        <p:txBody>
          <a:bodyPr>
            <a:normAutofit/>
          </a:bodyPr>
          <a:lstStyle/>
          <a:p>
            <a:r>
              <a:rPr lang="fr-FR" sz="1200" dirty="0" smtClean="0"/>
              <a:t>Mardi 25 février 2020</a:t>
            </a:r>
          </a:p>
          <a:p>
            <a:endParaRPr lang="fr-FR" sz="1200" dirty="0" smtClean="0"/>
          </a:p>
          <a:p>
            <a:r>
              <a:rPr lang="fr-FR" sz="1200" i="1" dirty="0" smtClean="0"/>
              <a:t> </a:t>
            </a:r>
            <a:endParaRPr lang="fr-FR" sz="1200" i="1" dirty="0"/>
          </a:p>
        </p:txBody>
      </p:sp>
      <p:sp>
        <p:nvSpPr>
          <p:cNvPr id="5" name="Espace réservé du pied de page 4"/>
          <p:cNvSpPr>
            <a:spLocks noGrp="1"/>
          </p:cNvSpPr>
          <p:nvPr>
            <p:ph type="ftr" sz="quarter" idx="11"/>
          </p:nvPr>
        </p:nvSpPr>
        <p:spPr>
          <a:xfrm>
            <a:off x="4932040" y="6453336"/>
            <a:ext cx="4008352" cy="247725"/>
          </a:xfrm>
        </p:spPr>
        <p:txBody>
          <a:bodyPr/>
          <a:lstStyle/>
          <a:p>
            <a:r>
              <a:rPr lang="fr-FR" sz="600" dirty="0" smtClean="0">
                <a:latin typeface="Arial" panose="020B0604020202020204" pitchFamily="34" charset="0"/>
                <a:cs typeface="Arial" panose="020B0604020202020204" pitchFamily="34" charset="0"/>
              </a:rPr>
              <a:t>Direction Stratégie, Partenariat et relations Extérieures</a:t>
            </a:r>
            <a:endParaRPr lang="fr-FR" sz="600" dirty="0">
              <a:latin typeface="Arial" panose="020B0604020202020204" pitchFamily="34" charset="0"/>
              <a:cs typeface="Arial" panose="020B0604020202020204" pitchFamily="34" charset="0"/>
            </a:endParaRPr>
          </a:p>
        </p:txBody>
      </p:sp>
      <p:pic>
        <p:nvPicPr>
          <p:cNvPr id="6" name="Picture 2"/>
          <p:cNvPicPr/>
          <p:nvPr/>
        </p:nvPicPr>
        <p:blipFill>
          <a:blip r:embed="rId3">
            <a:extLst>
              <a:ext uri="{28A0092B-C50C-407E-A947-70E740481C1C}">
                <a14:useLocalDpi xmlns:a14="http://schemas.microsoft.com/office/drawing/2010/main" val="0"/>
              </a:ext>
            </a:extLst>
          </a:blip>
          <a:srcRect/>
          <a:stretch>
            <a:fillRect/>
          </a:stretch>
        </p:blipFill>
        <p:spPr bwMode="auto">
          <a:xfrm>
            <a:off x="107504" y="188640"/>
            <a:ext cx="975360" cy="109474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cxnSp>
        <p:nvCxnSpPr>
          <p:cNvPr id="7" name="Connecteur droit 6"/>
          <p:cNvCxnSpPr/>
          <p:nvPr/>
        </p:nvCxnSpPr>
        <p:spPr>
          <a:xfrm>
            <a:off x="1187624" y="188640"/>
            <a:ext cx="0" cy="1094740"/>
          </a:xfrm>
          <a:prstGeom prst="line">
            <a:avLst/>
          </a:prstGeom>
        </p:spPr>
        <p:style>
          <a:lnRef idx="1">
            <a:schemeClr val="accent1"/>
          </a:lnRef>
          <a:fillRef idx="0">
            <a:schemeClr val="accent1"/>
          </a:fillRef>
          <a:effectRef idx="0">
            <a:schemeClr val="accent1"/>
          </a:effectRef>
          <a:fontRef idx="minor">
            <a:schemeClr val="tx1"/>
          </a:fontRef>
        </p:style>
      </p:cxnSp>
      <p:pic>
        <p:nvPicPr>
          <p:cNvPr id="8" name="Image 7">
            <a:extLst>
              <a:ext uri="{FF2B5EF4-FFF2-40B4-BE49-F238E27FC236}">
                <a16:creationId xmlns:a16="http://schemas.microsoft.com/office/drawing/2014/main" id="{245ECC29-BB23-4679-81DA-1A99CF06A7A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31640" y="245790"/>
            <a:ext cx="1125059" cy="947306"/>
          </a:xfrm>
          <a:prstGeom prst="rect">
            <a:avLst/>
          </a:prstGeom>
        </p:spPr>
      </p:pic>
    </p:spTree>
    <p:extLst>
      <p:ext uri="{BB962C8B-B14F-4D97-AF65-F5344CB8AC3E}">
        <p14:creationId xmlns:p14="http://schemas.microsoft.com/office/powerpoint/2010/main" val="14412442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pied de page 5"/>
          <p:cNvSpPr>
            <a:spLocks noGrp="1"/>
          </p:cNvSpPr>
          <p:nvPr>
            <p:ph type="ftr" sz="quarter" idx="11"/>
          </p:nvPr>
        </p:nvSpPr>
        <p:spPr>
          <a:xfrm>
            <a:off x="3517514" y="6285122"/>
            <a:ext cx="5446974" cy="274320"/>
          </a:xfrm>
        </p:spPr>
        <p:txBody>
          <a:bodyPr/>
          <a:lstStyle/>
          <a:p>
            <a:r>
              <a:rPr lang="fr-FR" sz="600" dirty="0" smtClean="0">
                <a:latin typeface="Arial" panose="020B0604020202020204" pitchFamily="34" charset="0"/>
                <a:cs typeface="Arial" panose="020B0604020202020204" pitchFamily="34" charset="0"/>
              </a:rPr>
              <a:t>Direction Stratégie, Partenariat et relations Extérieures</a:t>
            </a:r>
            <a:endParaRPr lang="fr-FR" sz="600" dirty="0">
              <a:latin typeface="Arial" panose="020B0604020202020204" pitchFamily="34" charset="0"/>
              <a:cs typeface="Arial" panose="020B0604020202020204" pitchFamily="34" charset="0"/>
            </a:endParaRPr>
          </a:p>
        </p:txBody>
      </p:sp>
      <p:sp>
        <p:nvSpPr>
          <p:cNvPr id="4" name="ZoneTexte 3"/>
          <p:cNvSpPr txBox="1"/>
          <p:nvPr/>
        </p:nvSpPr>
        <p:spPr>
          <a:xfrm>
            <a:off x="395536" y="599810"/>
            <a:ext cx="8280920" cy="830997"/>
          </a:xfrm>
          <a:prstGeom prst="rect">
            <a:avLst/>
          </a:prstGeom>
          <a:noFill/>
        </p:spPr>
        <p:txBody>
          <a:bodyPr wrap="square" rtlCol="0">
            <a:spAutoFit/>
          </a:bodyPr>
          <a:lstStyle/>
          <a:p>
            <a:r>
              <a:rPr lang="fr-FR" sz="1200" b="1" dirty="0" smtClean="0">
                <a:latin typeface="Arial" panose="020B0604020202020204" pitchFamily="34" charset="0"/>
                <a:cs typeface="Arial" panose="020B0604020202020204" pitchFamily="34" charset="0"/>
              </a:rPr>
              <a:t>Zoom sur BMO (Besoin de main d’</a:t>
            </a:r>
            <a:r>
              <a:rPr lang="fr-FR" sz="1200" b="1" dirty="0" err="1" smtClean="0">
                <a:latin typeface="Arial" panose="020B0604020202020204" pitchFamily="34" charset="0"/>
                <a:cs typeface="Arial" panose="020B0604020202020204" pitchFamily="34" charset="0"/>
              </a:rPr>
              <a:t>oeuvre</a:t>
            </a:r>
            <a:r>
              <a:rPr lang="fr-FR" sz="1200" b="1" dirty="0" smtClean="0">
                <a:latin typeface="Arial" panose="020B0604020202020204" pitchFamily="34" charset="0"/>
                <a:cs typeface="Arial" panose="020B0604020202020204" pitchFamily="34" charset="0"/>
              </a:rPr>
              <a:t>)</a:t>
            </a:r>
          </a:p>
          <a:p>
            <a:endParaRPr lang="fr-FR" sz="1200" b="1" dirty="0">
              <a:latin typeface="Arial" panose="020B0604020202020204" pitchFamily="34" charset="0"/>
              <a:cs typeface="Arial" panose="020B0604020202020204" pitchFamily="34" charset="0"/>
            </a:endParaRPr>
          </a:p>
          <a:p>
            <a:pPr marL="628650" lvl="1" indent="-171450">
              <a:buFont typeface="Symbol"/>
              <a:buChar char="Þ"/>
            </a:pPr>
            <a:endParaRPr lang="fr-FR" sz="1200" dirty="0">
              <a:latin typeface="Arial" panose="020B0604020202020204" pitchFamily="34" charset="0"/>
              <a:cs typeface="Arial" panose="020B0604020202020204" pitchFamily="34" charset="0"/>
            </a:endParaRPr>
          </a:p>
          <a:p>
            <a:endParaRPr lang="fr-FR" sz="1200" dirty="0" smtClean="0">
              <a:latin typeface="Arial" panose="020B0604020202020204" pitchFamily="34" charset="0"/>
              <a:cs typeface="Arial" panose="020B0604020202020204" pitchFamily="34" charset="0"/>
            </a:endParaRPr>
          </a:p>
        </p:txBody>
      </p:sp>
      <p:cxnSp>
        <p:nvCxnSpPr>
          <p:cNvPr id="3" name="Connecteur droit 2"/>
          <p:cNvCxnSpPr/>
          <p:nvPr/>
        </p:nvCxnSpPr>
        <p:spPr>
          <a:xfrm>
            <a:off x="3707904" y="836712"/>
            <a:ext cx="4968552"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ZoneTexte 8"/>
          <p:cNvSpPr txBox="1"/>
          <p:nvPr/>
        </p:nvSpPr>
        <p:spPr>
          <a:xfrm>
            <a:off x="0" y="1015308"/>
            <a:ext cx="9144000" cy="723275"/>
          </a:xfrm>
          <a:prstGeom prst="rect">
            <a:avLst/>
          </a:prstGeom>
          <a:noFill/>
        </p:spPr>
        <p:txBody>
          <a:bodyPr wrap="square" rtlCol="0">
            <a:spAutoFit/>
          </a:bodyPr>
          <a:lstStyle/>
          <a:p>
            <a:pPr algn="ctr"/>
            <a:r>
              <a:rPr lang="fr-FR" sz="1400" b="1" dirty="0" smtClean="0">
                <a:solidFill>
                  <a:schemeClr val="tx2"/>
                </a:solidFill>
                <a:latin typeface="Arial" panose="020B0604020202020204" pitchFamily="34" charset="0"/>
                <a:cs typeface="Arial" panose="020B0604020202020204" pitchFamily="34" charset="0"/>
              </a:rPr>
              <a:t>Les métiers rencontrant </a:t>
            </a:r>
          </a:p>
          <a:p>
            <a:pPr algn="ctr"/>
            <a:r>
              <a:rPr lang="fr-FR" sz="1400" b="1" dirty="0" smtClean="0">
                <a:solidFill>
                  <a:schemeClr val="tx2"/>
                </a:solidFill>
                <a:latin typeface="Arial" panose="020B0604020202020204" pitchFamily="34" charset="0"/>
                <a:cs typeface="Arial" panose="020B0604020202020204" pitchFamily="34" charset="0"/>
              </a:rPr>
              <a:t>des difficultés de recrutement hors métiers de service</a:t>
            </a:r>
          </a:p>
          <a:p>
            <a:pPr algn="ctr"/>
            <a:r>
              <a:rPr lang="fr-FR" sz="1300" b="1" dirty="0" smtClean="0">
                <a:latin typeface="Arial" panose="020B0604020202020204" pitchFamily="34" charset="0"/>
                <a:cs typeface="Arial" panose="020B0604020202020204" pitchFamily="34" charset="0"/>
              </a:rPr>
              <a:t> </a:t>
            </a:r>
          </a:p>
        </p:txBody>
      </p:sp>
      <p:pic>
        <p:nvPicPr>
          <p:cNvPr id="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99198" y="1738583"/>
            <a:ext cx="1181100" cy="1162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21731" y="2988539"/>
            <a:ext cx="9108504" cy="461665"/>
          </a:xfrm>
          <a:prstGeom prst="rect">
            <a:avLst/>
          </a:prstGeom>
        </p:spPr>
        <p:txBody>
          <a:bodyPr wrap="square">
            <a:spAutoFit/>
          </a:bodyPr>
          <a:lstStyle/>
          <a:p>
            <a:pPr algn="ctr" fontAlgn="ctr"/>
            <a:r>
              <a:rPr lang="fr-FR" sz="1200" dirty="0">
                <a:solidFill>
                  <a:srgbClr val="000000"/>
                </a:solidFill>
                <a:latin typeface="Blit"/>
              </a:rPr>
              <a:t>Ouvriers non qualifiés </a:t>
            </a:r>
            <a:endParaRPr lang="fr-FR" sz="1200" dirty="0" smtClean="0">
              <a:solidFill>
                <a:srgbClr val="000000"/>
              </a:solidFill>
              <a:latin typeface="Blit"/>
            </a:endParaRPr>
          </a:p>
          <a:p>
            <a:pPr algn="ctr" fontAlgn="ctr"/>
            <a:r>
              <a:rPr lang="fr-FR" sz="1200" dirty="0" smtClean="0">
                <a:solidFill>
                  <a:srgbClr val="000000"/>
                </a:solidFill>
                <a:latin typeface="Blit"/>
              </a:rPr>
              <a:t>du </a:t>
            </a:r>
            <a:r>
              <a:rPr lang="fr-FR" sz="1200" dirty="0">
                <a:solidFill>
                  <a:srgbClr val="000000"/>
                </a:solidFill>
                <a:latin typeface="Blit"/>
              </a:rPr>
              <a:t>second œuvre du bâtiment</a:t>
            </a:r>
          </a:p>
        </p:txBody>
      </p:sp>
      <p:sp>
        <p:nvSpPr>
          <p:cNvPr id="5" name="Rectangle 4"/>
          <p:cNvSpPr/>
          <p:nvPr/>
        </p:nvSpPr>
        <p:spPr>
          <a:xfrm>
            <a:off x="-21731" y="3438913"/>
            <a:ext cx="9073007" cy="276999"/>
          </a:xfrm>
          <a:prstGeom prst="rect">
            <a:avLst/>
          </a:prstGeom>
        </p:spPr>
        <p:txBody>
          <a:bodyPr wrap="square">
            <a:spAutoFit/>
          </a:bodyPr>
          <a:lstStyle/>
          <a:p>
            <a:pPr algn="ctr" fontAlgn="ctr"/>
            <a:r>
              <a:rPr lang="fr-FR" sz="1200" dirty="0">
                <a:solidFill>
                  <a:srgbClr val="000000"/>
                </a:solidFill>
                <a:latin typeface="Blit"/>
              </a:rPr>
              <a:t>Plombiers, chauffagistes</a:t>
            </a:r>
          </a:p>
        </p:txBody>
      </p:sp>
      <p:sp>
        <p:nvSpPr>
          <p:cNvPr id="8" name="Rectangle 7"/>
          <p:cNvSpPr/>
          <p:nvPr/>
        </p:nvSpPr>
        <p:spPr>
          <a:xfrm>
            <a:off x="-21732" y="3715912"/>
            <a:ext cx="9073007" cy="276999"/>
          </a:xfrm>
          <a:prstGeom prst="rect">
            <a:avLst/>
          </a:prstGeom>
        </p:spPr>
        <p:txBody>
          <a:bodyPr wrap="square">
            <a:spAutoFit/>
          </a:bodyPr>
          <a:lstStyle/>
          <a:p>
            <a:pPr algn="ctr"/>
            <a:r>
              <a:rPr lang="fr-FR" sz="1200" dirty="0" smtClean="0">
                <a:solidFill>
                  <a:srgbClr val="000000"/>
                </a:solidFill>
                <a:latin typeface="Blit"/>
              </a:rPr>
              <a:t>Chefs </a:t>
            </a:r>
            <a:r>
              <a:rPr lang="fr-FR" sz="1200" dirty="0">
                <a:solidFill>
                  <a:srgbClr val="000000"/>
                </a:solidFill>
                <a:latin typeface="Blit"/>
              </a:rPr>
              <a:t>de chantier et conducteurs de travaux </a:t>
            </a:r>
            <a:endParaRPr lang="fr-FR" sz="1200" dirty="0"/>
          </a:p>
        </p:txBody>
      </p:sp>
      <p:sp>
        <p:nvSpPr>
          <p:cNvPr id="10" name="Rectangle 9"/>
          <p:cNvSpPr/>
          <p:nvPr/>
        </p:nvSpPr>
        <p:spPr>
          <a:xfrm>
            <a:off x="-57227" y="3992911"/>
            <a:ext cx="9144000" cy="276999"/>
          </a:xfrm>
          <a:prstGeom prst="rect">
            <a:avLst/>
          </a:prstGeom>
        </p:spPr>
        <p:txBody>
          <a:bodyPr wrap="square">
            <a:spAutoFit/>
          </a:bodyPr>
          <a:lstStyle/>
          <a:p>
            <a:pPr algn="ctr" fontAlgn="ctr"/>
            <a:r>
              <a:rPr lang="fr-FR" sz="1200" dirty="0">
                <a:solidFill>
                  <a:srgbClr val="000000"/>
                </a:solidFill>
                <a:latin typeface="Blit"/>
              </a:rPr>
              <a:t>Techniciens et chargés d'études du bâtiment et des travaux publics</a:t>
            </a:r>
          </a:p>
        </p:txBody>
      </p:sp>
      <p:sp>
        <p:nvSpPr>
          <p:cNvPr id="11" name="Rectangle 10"/>
          <p:cNvSpPr/>
          <p:nvPr/>
        </p:nvSpPr>
        <p:spPr>
          <a:xfrm>
            <a:off x="-57229" y="4277697"/>
            <a:ext cx="9144000" cy="276999"/>
          </a:xfrm>
          <a:prstGeom prst="rect">
            <a:avLst/>
          </a:prstGeom>
        </p:spPr>
        <p:txBody>
          <a:bodyPr wrap="square">
            <a:spAutoFit/>
          </a:bodyPr>
          <a:lstStyle/>
          <a:p>
            <a:pPr algn="ctr"/>
            <a:r>
              <a:rPr lang="fr-FR" sz="1200" dirty="0">
                <a:solidFill>
                  <a:srgbClr val="000000"/>
                </a:solidFill>
                <a:latin typeface="Blit"/>
              </a:rPr>
              <a:t>Maçons</a:t>
            </a:r>
            <a:endParaRPr lang="fr-FR" sz="1200" dirty="0"/>
          </a:p>
        </p:txBody>
      </p:sp>
      <p:sp>
        <p:nvSpPr>
          <p:cNvPr id="14" name="ZoneTexte 13"/>
          <p:cNvSpPr txBox="1"/>
          <p:nvPr/>
        </p:nvSpPr>
        <p:spPr>
          <a:xfrm>
            <a:off x="-42084" y="4941168"/>
            <a:ext cx="9144000" cy="723275"/>
          </a:xfrm>
          <a:prstGeom prst="rect">
            <a:avLst/>
          </a:prstGeom>
          <a:noFill/>
        </p:spPr>
        <p:txBody>
          <a:bodyPr wrap="square" rtlCol="0">
            <a:spAutoFit/>
          </a:bodyPr>
          <a:lstStyle/>
          <a:p>
            <a:pPr algn="ctr"/>
            <a:r>
              <a:rPr lang="fr-FR" sz="1400" b="1" dirty="0" smtClean="0">
                <a:solidFill>
                  <a:schemeClr val="tx2"/>
                </a:solidFill>
                <a:latin typeface="Arial" panose="020B0604020202020204" pitchFamily="34" charset="0"/>
                <a:cs typeface="Arial" panose="020B0604020202020204" pitchFamily="34" charset="0"/>
              </a:rPr>
              <a:t>Le BTP est le 1</a:t>
            </a:r>
            <a:r>
              <a:rPr lang="fr-FR" sz="1400" b="1" baseline="30000" dirty="0" smtClean="0">
                <a:solidFill>
                  <a:schemeClr val="tx2"/>
                </a:solidFill>
                <a:latin typeface="Arial" panose="020B0604020202020204" pitchFamily="34" charset="0"/>
                <a:cs typeface="Arial" panose="020B0604020202020204" pitchFamily="34" charset="0"/>
              </a:rPr>
              <a:t>er</a:t>
            </a:r>
            <a:r>
              <a:rPr lang="fr-FR" sz="1400" b="1" dirty="0" smtClean="0">
                <a:solidFill>
                  <a:schemeClr val="tx2"/>
                </a:solidFill>
                <a:latin typeface="Arial" panose="020B0604020202020204" pitchFamily="34" charset="0"/>
                <a:cs typeface="Arial" panose="020B0604020202020204" pitchFamily="34" charset="0"/>
              </a:rPr>
              <a:t> secteur concerné par les difficultés de recrutement </a:t>
            </a:r>
          </a:p>
          <a:p>
            <a:pPr algn="ctr"/>
            <a:r>
              <a:rPr lang="fr-FR" sz="1400" b="1" dirty="0" smtClean="0">
                <a:solidFill>
                  <a:schemeClr val="tx2"/>
                </a:solidFill>
                <a:latin typeface="Arial" panose="020B0604020202020204" pitchFamily="34" charset="0"/>
                <a:cs typeface="Arial" panose="020B0604020202020204" pitchFamily="34" charset="0"/>
              </a:rPr>
              <a:t>Avec un taux de 62, 8% contre 47,3% pour la moyenne de l’ensemble des secteurs</a:t>
            </a:r>
          </a:p>
          <a:p>
            <a:pPr algn="ctr"/>
            <a:r>
              <a:rPr lang="fr-FR" sz="1300" b="1" dirty="0" smtClean="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1681793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pied de page 5"/>
          <p:cNvSpPr>
            <a:spLocks noGrp="1"/>
          </p:cNvSpPr>
          <p:nvPr>
            <p:ph type="ftr" sz="quarter" idx="11"/>
          </p:nvPr>
        </p:nvSpPr>
        <p:spPr>
          <a:xfrm>
            <a:off x="3517514" y="6285122"/>
            <a:ext cx="5446974" cy="274320"/>
          </a:xfrm>
        </p:spPr>
        <p:txBody>
          <a:bodyPr/>
          <a:lstStyle/>
          <a:p>
            <a:r>
              <a:rPr lang="fr-FR" sz="600" dirty="0" smtClean="0">
                <a:latin typeface="Arial" panose="020B0604020202020204" pitchFamily="34" charset="0"/>
                <a:cs typeface="Arial" panose="020B0604020202020204" pitchFamily="34" charset="0"/>
              </a:rPr>
              <a:t>Direction Stratégie, Partenariat et relations Extérieures</a:t>
            </a:r>
            <a:endParaRPr lang="fr-FR" sz="600" dirty="0">
              <a:latin typeface="Arial" panose="020B0604020202020204" pitchFamily="34" charset="0"/>
              <a:cs typeface="Arial" panose="020B0604020202020204" pitchFamily="34" charset="0"/>
            </a:endParaRPr>
          </a:p>
        </p:txBody>
      </p:sp>
      <p:sp>
        <p:nvSpPr>
          <p:cNvPr id="4" name="ZoneTexte 3"/>
          <p:cNvSpPr txBox="1"/>
          <p:nvPr/>
        </p:nvSpPr>
        <p:spPr>
          <a:xfrm>
            <a:off x="395536" y="599810"/>
            <a:ext cx="8280920" cy="830997"/>
          </a:xfrm>
          <a:prstGeom prst="rect">
            <a:avLst/>
          </a:prstGeom>
          <a:noFill/>
        </p:spPr>
        <p:txBody>
          <a:bodyPr wrap="square" rtlCol="0">
            <a:spAutoFit/>
          </a:bodyPr>
          <a:lstStyle/>
          <a:p>
            <a:r>
              <a:rPr lang="fr-FR" sz="1200" b="1" dirty="0" smtClean="0">
                <a:latin typeface="Arial" panose="020B0604020202020204" pitchFamily="34" charset="0"/>
                <a:cs typeface="Arial" panose="020B0604020202020204" pitchFamily="34" charset="0"/>
              </a:rPr>
              <a:t>Zoom sur BMO (Besoin de main d’</a:t>
            </a:r>
            <a:r>
              <a:rPr lang="fr-FR" sz="1200" b="1" dirty="0" err="1" smtClean="0">
                <a:latin typeface="Arial" panose="020B0604020202020204" pitchFamily="34" charset="0"/>
                <a:cs typeface="Arial" panose="020B0604020202020204" pitchFamily="34" charset="0"/>
              </a:rPr>
              <a:t>oeuvre</a:t>
            </a:r>
            <a:r>
              <a:rPr lang="fr-FR" sz="1200" b="1" dirty="0" smtClean="0">
                <a:latin typeface="Arial" panose="020B0604020202020204" pitchFamily="34" charset="0"/>
                <a:cs typeface="Arial" panose="020B0604020202020204" pitchFamily="34" charset="0"/>
              </a:rPr>
              <a:t>)</a:t>
            </a:r>
          </a:p>
          <a:p>
            <a:endParaRPr lang="fr-FR" sz="1200" b="1" dirty="0">
              <a:latin typeface="Arial" panose="020B0604020202020204" pitchFamily="34" charset="0"/>
              <a:cs typeface="Arial" panose="020B0604020202020204" pitchFamily="34" charset="0"/>
            </a:endParaRPr>
          </a:p>
          <a:p>
            <a:pPr marL="628650" lvl="1" indent="-171450">
              <a:buFont typeface="Symbol"/>
              <a:buChar char="Þ"/>
            </a:pPr>
            <a:endParaRPr lang="fr-FR" sz="1200" dirty="0">
              <a:latin typeface="Arial" panose="020B0604020202020204" pitchFamily="34" charset="0"/>
              <a:cs typeface="Arial" panose="020B0604020202020204" pitchFamily="34" charset="0"/>
            </a:endParaRPr>
          </a:p>
          <a:p>
            <a:endParaRPr lang="fr-FR" sz="1200" dirty="0" smtClean="0">
              <a:latin typeface="Arial" panose="020B0604020202020204" pitchFamily="34" charset="0"/>
              <a:cs typeface="Arial" panose="020B0604020202020204" pitchFamily="34" charset="0"/>
            </a:endParaRPr>
          </a:p>
        </p:txBody>
      </p:sp>
      <p:cxnSp>
        <p:nvCxnSpPr>
          <p:cNvPr id="3" name="Connecteur droit 2"/>
          <p:cNvCxnSpPr/>
          <p:nvPr/>
        </p:nvCxnSpPr>
        <p:spPr>
          <a:xfrm>
            <a:off x="3707904" y="836712"/>
            <a:ext cx="4968552"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ZoneTexte 8"/>
          <p:cNvSpPr txBox="1"/>
          <p:nvPr/>
        </p:nvSpPr>
        <p:spPr>
          <a:xfrm>
            <a:off x="0" y="1015308"/>
            <a:ext cx="9144000" cy="507831"/>
          </a:xfrm>
          <a:prstGeom prst="rect">
            <a:avLst/>
          </a:prstGeom>
          <a:noFill/>
        </p:spPr>
        <p:txBody>
          <a:bodyPr wrap="square" rtlCol="0">
            <a:spAutoFit/>
          </a:bodyPr>
          <a:lstStyle/>
          <a:p>
            <a:pPr algn="ctr"/>
            <a:r>
              <a:rPr lang="fr-FR" sz="1400" b="1" dirty="0" smtClean="0">
                <a:solidFill>
                  <a:schemeClr val="tx2"/>
                </a:solidFill>
                <a:latin typeface="Arial" panose="020B0604020202020204" pitchFamily="34" charset="0"/>
                <a:cs typeface="Arial" panose="020B0604020202020204" pitchFamily="34" charset="0"/>
              </a:rPr>
              <a:t>Les difficultés de recrutement au niveau territorial</a:t>
            </a:r>
          </a:p>
          <a:p>
            <a:pPr algn="ctr"/>
            <a:endParaRPr lang="fr-FR" sz="1300" b="1" dirty="0" smtClean="0">
              <a:latin typeface="Arial" panose="020B0604020202020204" pitchFamily="34" charset="0"/>
              <a:cs typeface="Arial" panose="020B0604020202020204" pitchFamily="34" charset="0"/>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67846" y="2278725"/>
            <a:ext cx="3921931" cy="32136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43"/>
          <p:cNvSpPr>
            <a:spLocks noChangeArrowheads="1"/>
          </p:cNvSpPr>
          <p:nvPr/>
        </p:nvSpPr>
        <p:spPr bwMode="auto">
          <a:xfrm>
            <a:off x="326344" y="1760688"/>
            <a:ext cx="8912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altLang="fr-FR" sz="1200" b="1" u="sng" dirty="0">
                <a:solidFill>
                  <a:schemeClr val="accent4">
                    <a:lumMod val="75000"/>
                  </a:schemeClr>
                </a:solidFill>
                <a:latin typeface="+mj-lt"/>
              </a:rPr>
              <a:t>Val-d’Oise :</a:t>
            </a:r>
            <a:endParaRPr lang="fr-FR" altLang="fr-FR" sz="1200" u="sng" dirty="0">
              <a:solidFill>
                <a:schemeClr val="accent4">
                  <a:lumMod val="75000"/>
                </a:schemeClr>
              </a:solidFill>
              <a:latin typeface="+mj-lt"/>
            </a:endParaRPr>
          </a:p>
        </p:txBody>
      </p:sp>
      <p:sp>
        <p:nvSpPr>
          <p:cNvPr id="10" name="Rectangle 62"/>
          <p:cNvSpPr>
            <a:spLocks noChangeArrowheads="1"/>
          </p:cNvSpPr>
          <p:nvPr/>
        </p:nvSpPr>
        <p:spPr bwMode="auto">
          <a:xfrm>
            <a:off x="5195556" y="3891070"/>
            <a:ext cx="12808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altLang="fr-FR" sz="1200" b="1" u="sng" dirty="0">
                <a:solidFill>
                  <a:schemeClr val="accent4">
                    <a:lumMod val="75000"/>
                  </a:schemeClr>
                </a:solidFill>
                <a:latin typeface="+mj-lt"/>
              </a:rPr>
              <a:t>Seine-et-Marne :</a:t>
            </a:r>
            <a:endParaRPr lang="fr-FR" altLang="fr-FR" sz="1200" u="sng" dirty="0">
              <a:solidFill>
                <a:schemeClr val="accent4">
                  <a:lumMod val="75000"/>
                </a:schemeClr>
              </a:solidFill>
              <a:latin typeface="+mj-lt"/>
            </a:endParaRPr>
          </a:p>
        </p:txBody>
      </p:sp>
      <p:sp>
        <p:nvSpPr>
          <p:cNvPr id="11" name="Rectangle 64"/>
          <p:cNvSpPr>
            <a:spLocks noChangeArrowheads="1"/>
          </p:cNvSpPr>
          <p:nvPr/>
        </p:nvSpPr>
        <p:spPr bwMode="auto">
          <a:xfrm>
            <a:off x="5195556" y="4139429"/>
            <a:ext cx="1267976" cy="6668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nSpc>
                <a:spcPts val="1300"/>
              </a:lnSpc>
            </a:pPr>
            <a:r>
              <a:rPr lang="fr-FR" altLang="fr-FR" sz="1000" b="1" dirty="0">
                <a:solidFill>
                  <a:schemeClr val="accent4">
                    <a:lumMod val="75000"/>
                  </a:schemeClr>
                </a:solidFill>
                <a:latin typeface="+mj-lt"/>
              </a:rPr>
              <a:t>A</a:t>
            </a:r>
            <a:r>
              <a:rPr lang="fr-FR" altLang="fr-FR" sz="1000" b="1" dirty="0" smtClean="0">
                <a:solidFill>
                  <a:schemeClr val="accent4">
                    <a:lumMod val="75000"/>
                  </a:schemeClr>
                </a:solidFill>
                <a:latin typeface="+mj-lt"/>
              </a:rPr>
              <a:t>ide à domicile,</a:t>
            </a:r>
          </a:p>
          <a:p>
            <a:pPr>
              <a:lnSpc>
                <a:spcPts val="1300"/>
              </a:lnSpc>
            </a:pPr>
            <a:r>
              <a:rPr lang="fr-FR" altLang="fr-FR" sz="1000" b="1" dirty="0" smtClean="0">
                <a:solidFill>
                  <a:schemeClr val="accent4">
                    <a:lumMod val="75000"/>
                  </a:schemeClr>
                </a:solidFill>
                <a:latin typeface="+mj-lt"/>
              </a:rPr>
              <a:t>Conducteur routier, </a:t>
            </a:r>
          </a:p>
          <a:p>
            <a:pPr>
              <a:lnSpc>
                <a:spcPts val="1300"/>
              </a:lnSpc>
            </a:pPr>
            <a:r>
              <a:rPr lang="fr-FR" altLang="fr-FR" sz="1000" b="1" dirty="0" smtClean="0">
                <a:solidFill>
                  <a:schemeClr val="accent4">
                    <a:lumMod val="75000"/>
                  </a:schemeClr>
                </a:solidFill>
                <a:latin typeface="+mj-lt"/>
              </a:rPr>
              <a:t>Livreurs</a:t>
            </a:r>
          </a:p>
          <a:p>
            <a:pPr>
              <a:lnSpc>
                <a:spcPts val="1300"/>
              </a:lnSpc>
            </a:pPr>
            <a:r>
              <a:rPr lang="fr-FR" altLang="fr-FR" sz="1000" b="1" dirty="0" smtClean="0">
                <a:solidFill>
                  <a:srgbClr val="0070C0"/>
                </a:solidFill>
                <a:latin typeface="+mj-lt"/>
              </a:rPr>
              <a:t>Employé en cuisine</a:t>
            </a:r>
          </a:p>
        </p:txBody>
      </p:sp>
      <p:sp>
        <p:nvSpPr>
          <p:cNvPr id="12" name="Rectangle 86"/>
          <p:cNvSpPr>
            <a:spLocks noChangeArrowheads="1"/>
          </p:cNvSpPr>
          <p:nvPr/>
        </p:nvSpPr>
        <p:spPr bwMode="auto">
          <a:xfrm>
            <a:off x="5094568" y="2306389"/>
            <a:ext cx="146193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altLang="fr-FR" sz="1200" b="1" u="sng" dirty="0">
                <a:solidFill>
                  <a:schemeClr val="accent4">
                    <a:lumMod val="75000"/>
                  </a:schemeClr>
                </a:solidFill>
                <a:latin typeface="+mj-lt"/>
              </a:rPr>
              <a:t>Seine-Saint-Denis :</a:t>
            </a:r>
            <a:endParaRPr lang="fr-FR" altLang="fr-FR" sz="1200" u="sng" dirty="0">
              <a:solidFill>
                <a:schemeClr val="accent4">
                  <a:lumMod val="75000"/>
                </a:schemeClr>
              </a:solidFill>
              <a:latin typeface="+mj-lt"/>
            </a:endParaRPr>
          </a:p>
        </p:txBody>
      </p:sp>
      <p:sp>
        <p:nvSpPr>
          <p:cNvPr id="13" name="Rectangle 88"/>
          <p:cNvSpPr>
            <a:spLocks noChangeArrowheads="1"/>
          </p:cNvSpPr>
          <p:nvPr/>
        </p:nvSpPr>
        <p:spPr bwMode="auto">
          <a:xfrm>
            <a:off x="5094569" y="2536510"/>
            <a:ext cx="1637672" cy="83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nSpc>
                <a:spcPts val="1300"/>
              </a:lnSpc>
            </a:pPr>
            <a:r>
              <a:rPr lang="fr-FR" altLang="fr-FR" sz="1000" b="1" dirty="0" smtClean="0">
                <a:solidFill>
                  <a:srgbClr val="0070C0"/>
                </a:solidFill>
                <a:latin typeface="+mj-lt"/>
              </a:rPr>
              <a:t>Maintenance </a:t>
            </a:r>
          </a:p>
          <a:p>
            <a:pPr>
              <a:lnSpc>
                <a:spcPts val="1300"/>
              </a:lnSpc>
            </a:pPr>
            <a:r>
              <a:rPr lang="fr-FR" altLang="fr-FR" sz="1000" b="1" dirty="0" smtClean="0">
                <a:solidFill>
                  <a:schemeClr val="accent4">
                    <a:lumMod val="75000"/>
                  </a:schemeClr>
                </a:solidFill>
                <a:latin typeface="+mj-lt"/>
              </a:rPr>
              <a:t>Livreurs,</a:t>
            </a:r>
          </a:p>
          <a:p>
            <a:pPr>
              <a:lnSpc>
                <a:spcPts val="1300"/>
              </a:lnSpc>
            </a:pPr>
            <a:r>
              <a:rPr lang="fr-FR" altLang="fr-FR" sz="1000" b="1" dirty="0" smtClean="0">
                <a:solidFill>
                  <a:schemeClr val="accent4">
                    <a:lumMod val="75000"/>
                  </a:schemeClr>
                </a:solidFill>
                <a:latin typeface="+mj-lt"/>
              </a:rPr>
              <a:t>Numérique</a:t>
            </a:r>
          </a:p>
          <a:p>
            <a:pPr>
              <a:lnSpc>
                <a:spcPts val="1300"/>
              </a:lnSpc>
            </a:pPr>
            <a:r>
              <a:rPr lang="fr-FR" altLang="fr-FR" sz="1000" b="1" dirty="0" smtClean="0">
                <a:solidFill>
                  <a:schemeClr val="accent4">
                    <a:lumMod val="75000"/>
                  </a:schemeClr>
                </a:solidFill>
                <a:latin typeface="+mj-lt"/>
              </a:rPr>
              <a:t>Agent de sécurité</a:t>
            </a:r>
          </a:p>
          <a:p>
            <a:pPr>
              <a:lnSpc>
                <a:spcPts val="1300"/>
              </a:lnSpc>
            </a:pPr>
            <a:endParaRPr lang="fr-FR" altLang="fr-FR" sz="1000" dirty="0">
              <a:solidFill>
                <a:schemeClr val="accent4">
                  <a:lumMod val="75000"/>
                </a:schemeClr>
              </a:solidFill>
              <a:latin typeface="+mj-lt"/>
            </a:endParaRPr>
          </a:p>
        </p:txBody>
      </p:sp>
      <p:sp>
        <p:nvSpPr>
          <p:cNvPr id="14" name="Rectangle 115"/>
          <p:cNvSpPr>
            <a:spLocks noChangeArrowheads="1"/>
          </p:cNvSpPr>
          <p:nvPr/>
        </p:nvSpPr>
        <p:spPr bwMode="auto">
          <a:xfrm>
            <a:off x="150239" y="4498184"/>
            <a:ext cx="128721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altLang="fr-FR" sz="1200" b="1" u="sng" dirty="0">
                <a:solidFill>
                  <a:schemeClr val="accent4">
                    <a:lumMod val="75000"/>
                  </a:schemeClr>
                </a:solidFill>
                <a:latin typeface="+mj-lt"/>
              </a:rPr>
              <a:t>Hauts-de-Seine</a:t>
            </a:r>
            <a:r>
              <a:rPr lang="fr-FR" altLang="fr-FR" sz="1200" b="1" dirty="0">
                <a:solidFill>
                  <a:schemeClr val="accent4">
                    <a:lumMod val="75000"/>
                  </a:schemeClr>
                </a:solidFill>
                <a:latin typeface="+mj-lt"/>
              </a:rPr>
              <a:t> :</a:t>
            </a:r>
            <a:endParaRPr lang="fr-FR" altLang="fr-FR" sz="1200" dirty="0">
              <a:solidFill>
                <a:schemeClr val="accent4">
                  <a:lumMod val="75000"/>
                </a:schemeClr>
              </a:solidFill>
              <a:latin typeface="+mj-lt"/>
            </a:endParaRPr>
          </a:p>
        </p:txBody>
      </p:sp>
      <p:sp>
        <p:nvSpPr>
          <p:cNvPr id="15" name="Rectangle 117"/>
          <p:cNvSpPr>
            <a:spLocks noChangeArrowheads="1"/>
          </p:cNvSpPr>
          <p:nvPr/>
        </p:nvSpPr>
        <p:spPr bwMode="auto">
          <a:xfrm>
            <a:off x="150239" y="4717664"/>
            <a:ext cx="1598491" cy="6668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nSpc>
                <a:spcPts val="1300"/>
              </a:lnSpc>
            </a:pPr>
            <a:r>
              <a:rPr lang="fr-FR" altLang="fr-FR" sz="1000" b="1" dirty="0" smtClean="0">
                <a:solidFill>
                  <a:schemeClr val="accent4">
                    <a:lumMod val="75000"/>
                  </a:schemeClr>
                </a:solidFill>
                <a:latin typeface="+mj-lt"/>
              </a:rPr>
              <a:t>Aide à domicile, </a:t>
            </a:r>
          </a:p>
          <a:p>
            <a:pPr>
              <a:lnSpc>
                <a:spcPts val="1300"/>
              </a:lnSpc>
            </a:pPr>
            <a:r>
              <a:rPr lang="fr-FR" altLang="fr-FR" sz="1000" b="1" dirty="0" smtClean="0">
                <a:solidFill>
                  <a:schemeClr val="accent4">
                    <a:lumMod val="75000"/>
                  </a:schemeClr>
                </a:solidFill>
                <a:latin typeface="+mj-lt"/>
              </a:rPr>
              <a:t>Numérique,</a:t>
            </a:r>
          </a:p>
          <a:p>
            <a:pPr>
              <a:lnSpc>
                <a:spcPts val="1300"/>
              </a:lnSpc>
            </a:pPr>
            <a:r>
              <a:rPr lang="fr-FR" altLang="fr-FR" sz="1000" b="1" dirty="0" smtClean="0">
                <a:solidFill>
                  <a:srgbClr val="0070C0"/>
                </a:solidFill>
                <a:latin typeface="+mj-lt"/>
              </a:rPr>
              <a:t>Cadre de l’Industrie</a:t>
            </a:r>
          </a:p>
          <a:p>
            <a:pPr>
              <a:lnSpc>
                <a:spcPts val="1300"/>
              </a:lnSpc>
            </a:pPr>
            <a:r>
              <a:rPr lang="fr-FR" altLang="fr-FR" sz="1000" b="1" dirty="0" smtClean="0">
                <a:solidFill>
                  <a:schemeClr val="accent4">
                    <a:lumMod val="75000"/>
                  </a:schemeClr>
                </a:solidFill>
                <a:latin typeface="+mj-lt"/>
              </a:rPr>
              <a:t>Agent de sécurité</a:t>
            </a:r>
            <a:endParaRPr lang="fr-FR" altLang="fr-FR" sz="1000" b="1" dirty="0">
              <a:solidFill>
                <a:schemeClr val="accent4">
                  <a:lumMod val="75000"/>
                </a:schemeClr>
              </a:solidFill>
              <a:latin typeface="+mj-lt"/>
            </a:endParaRPr>
          </a:p>
        </p:txBody>
      </p:sp>
      <p:sp>
        <p:nvSpPr>
          <p:cNvPr id="16" name="Rectangle 130"/>
          <p:cNvSpPr>
            <a:spLocks noChangeArrowheads="1"/>
          </p:cNvSpPr>
          <p:nvPr/>
        </p:nvSpPr>
        <p:spPr bwMode="auto">
          <a:xfrm>
            <a:off x="4177180" y="5199847"/>
            <a:ext cx="115256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altLang="fr-FR" sz="1200" b="1" u="sng" dirty="0">
                <a:solidFill>
                  <a:schemeClr val="accent4">
                    <a:lumMod val="75000"/>
                  </a:schemeClr>
                </a:solidFill>
                <a:latin typeface="+mj-lt"/>
              </a:rPr>
              <a:t>Val-de-Marne :</a:t>
            </a:r>
            <a:endParaRPr lang="fr-FR" altLang="fr-FR" sz="1200" u="sng" dirty="0">
              <a:solidFill>
                <a:schemeClr val="accent4">
                  <a:lumMod val="75000"/>
                </a:schemeClr>
              </a:solidFill>
              <a:latin typeface="+mj-lt"/>
            </a:endParaRPr>
          </a:p>
        </p:txBody>
      </p:sp>
      <p:sp>
        <p:nvSpPr>
          <p:cNvPr id="17" name="Rectangle 132"/>
          <p:cNvSpPr>
            <a:spLocks noChangeArrowheads="1"/>
          </p:cNvSpPr>
          <p:nvPr/>
        </p:nvSpPr>
        <p:spPr bwMode="auto">
          <a:xfrm>
            <a:off x="4157014" y="5435026"/>
            <a:ext cx="1187826" cy="83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nSpc>
                <a:spcPts val="1300"/>
              </a:lnSpc>
            </a:pPr>
            <a:r>
              <a:rPr lang="fr-FR" altLang="fr-FR" sz="1000" b="1" dirty="0" smtClean="0">
                <a:solidFill>
                  <a:srgbClr val="0070C0"/>
                </a:solidFill>
                <a:latin typeface="+mj-lt"/>
              </a:rPr>
              <a:t>Infirmier</a:t>
            </a:r>
          </a:p>
          <a:p>
            <a:pPr>
              <a:lnSpc>
                <a:spcPts val="1300"/>
              </a:lnSpc>
            </a:pPr>
            <a:r>
              <a:rPr lang="fr-FR" altLang="fr-FR" sz="1000" b="1" dirty="0" smtClean="0">
                <a:solidFill>
                  <a:schemeClr val="accent4">
                    <a:lumMod val="75000"/>
                  </a:schemeClr>
                </a:solidFill>
                <a:latin typeface="+mj-lt"/>
              </a:rPr>
              <a:t>Conducteur routier</a:t>
            </a:r>
          </a:p>
          <a:p>
            <a:pPr>
              <a:lnSpc>
                <a:spcPts val="1300"/>
              </a:lnSpc>
            </a:pPr>
            <a:r>
              <a:rPr lang="fr-FR" altLang="fr-FR" sz="1000" b="1" dirty="0" smtClean="0">
                <a:solidFill>
                  <a:schemeClr val="accent4">
                    <a:lumMod val="75000"/>
                  </a:schemeClr>
                </a:solidFill>
                <a:latin typeface="+mj-lt"/>
              </a:rPr>
              <a:t>Agents de sécurité</a:t>
            </a:r>
          </a:p>
          <a:p>
            <a:pPr>
              <a:lnSpc>
                <a:spcPts val="1300"/>
              </a:lnSpc>
            </a:pPr>
            <a:r>
              <a:rPr lang="fr-FR" altLang="fr-FR" sz="1000" b="1" dirty="0" smtClean="0">
                <a:solidFill>
                  <a:schemeClr val="accent4">
                    <a:lumMod val="75000"/>
                  </a:schemeClr>
                </a:solidFill>
                <a:latin typeface="+mj-lt"/>
              </a:rPr>
              <a:t>Numérique</a:t>
            </a:r>
          </a:p>
          <a:p>
            <a:pPr>
              <a:lnSpc>
                <a:spcPts val="1300"/>
              </a:lnSpc>
            </a:pPr>
            <a:endParaRPr lang="fr-FR" altLang="fr-FR" sz="1200" dirty="0">
              <a:solidFill>
                <a:schemeClr val="accent4">
                  <a:lumMod val="75000"/>
                </a:schemeClr>
              </a:solidFill>
              <a:latin typeface="+mj-lt"/>
            </a:endParaRPr>
          </a:p>
        </p:txBody>
      </p:sp>
      <p:sp>
        <p:nvSpPr>
          <p:cNvPr id="18" name="Rectangle 144"/>
          <p:cNvSpPr>
            <a:spLocks noChangeArrowheads="1"/>
          </p:cNvSpPr>
          <p:nvPr/>
        </p:nvSpPr>
        <p:spPr bwMode="auto">
          <a:xfrm>
            <a:off x="3150540" y="1676999"/>
            <a:ext cx="45204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altLang="fr-FR" sz="1200" b="1" u="sng" dirty="0">
                <a:solidFill>
                  <a:schemeClr val="accent4">
                    <a:lumMod val="75000"/>
                  </a:schemeClr>
                </a:solidFill>
                <a:latin typeface="+mj-lt"/>
              </a:rPr>
              <a:t>Paris :</a:t>
            </a:r>
            <a:endParaRPr lang="fr-FR" altLang="fr-FR" sz="1200" u="sng" dirty="0">
              <a:solidFill>
                <a:schemeClr val="accent4">
                  <a:lumMod val="75000"/>
                </a:schemeClr>
              </a:solidFill>
              <a:latin typeface="+mj-lt"/>
            </a:endParaRPr>
          </a:p>
        </p:txBody>
      </p:sp>
      <p:sp>
        <p:nvSpPr>
          <p:cNvPr id="19" name="Rectangle 146"/>
          <p:cNvSpPr>
            <a:spLocks noChangeArrowheads="1"/>
          </p:cNvSpPr>
          <p:nvPr/>
        </p:nvSpPr>
        <p:spPr bwMode="auto">
          <a:xfrm>
            <a:off x="3150540" y="1945354"/>
            <a:ext cx="1457130" cy="6668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nSpc>
                <a:spcPts val="1300"/>
              </a:lnSpc>
            </a:pPr>
            <a:r>
              <a:rPr lang="fr-FR" altLang="fr-FR" sz="1000" b="1" dirty="0" smtClean="0">
                <a:solidFill>
                  <a:schemeClr val="accent4">
                    <a:lumMod val="75000"/>
                  </a:schemeClr>
                </a:solidFill>
                <a:latin typeface="+mj-lt"/>
              </a:rPr>
              <a:t>Numérique,  </a:t>
            </a:r>
          </a:p>
          <a:p>
            <a:pPr>
              <a:lnSpc>
                <a:spcPts val="1300"/>
              </a:lnSpc>
            </a:pPr>
            <a:r>
              <a:rPr lang="fr-FR" altLang="fr-FR" sz="1000" b="1" dirty="0" smtClean="0">
                <a:solidFill>
                  <a:srgbClr val="0070C0"/>
                </a:solidFill>
                <a:latin typeface="+mj-lt"/>
              </a:rPr>
              <a:t>assistantes maternelles</a:t>
            </a:r>
          </a:p>
          <a:p>
            <a:pPr>
              <a:lnSpc>
                <a:spcPts val="1300"/>
              </a:lnSpc>
            </a:pPr>
            <a:r>
              <a:rPr lang="fr-FR" altLang="fr-FR" sz="1000" b="1" dirty="0" smtClean="0">
                <a:solidFill>
                  <a:schemeClr val="accent4">
                    <a:lumMod val="75000"/>
                  </a:schemeClr>
                </a:solidFill>
                <a:latin typeface="+mj-lt"/>
              </a:rPr>
              <a:t>Aides à domicile</a:t>
            </a:r>
          </a:p>
          <a:p>
            <a:pPr>
              <a:lnSpc>
                <a:spcPts val="1300"/>
              </a:lnSpc>
            </a:pPr>
            <a:r>
              <a:rPr lang="fr-FR" altLang="fr-FR" sz="1000" b="1" dirty="0" smtClean="0">
                <a:solidFill>
                  <a:schemeClr val="accent4">
                    <a:lumMod val="75000"/>
                  </a:schemeClr>
                </a:solidFill>
                <a:latin typeface="+mj-lt"/>
              </a:rPr>
              <a:t>Serveur</a:t>
            </a:r>
            <a:endParaRPr lang="fr-FR" altLang="fr-FR" sz="1000" dirty="0">
              <a:solidFill>
                <a:schemeClr val="accent4">
                  <a:lumMod val="75000"/>
                </a:schemeClr>
              </a:solidFill>
              <a:latin typeface="+mj-lt"/>
            </a:endParaRPr>
          </a:p>
        </p:txBody>
      </p:sp>
      <p:grpSp>
        <p:nvGrpSpPr>
          <p:cNvPr id="25" name="Groupe 24"/>
          <p:cNvGrpSpPr/>
          <p:nvPr/>
        </p:nvGrpSpPr>
        <p:grpSpPr>
          <a:xfrm>
            <a:off x="1732307" y="5268314"/>
            <a:ext cx="1630254" cy="1059977"/>
            <a:chOff x="1497044" y="5620598"/>
            <a:chExt cx="1630254" cy="1059977"/>
          </a:xfrm>
        </p:grpSpPr>
        <p:sp>
          <p:nvSpPr>
            <p:cNvPr id="26" name="Rectangle 74"/>
            <p:cNvSpPr>
              <a:spLocks noChangeArrowheads="1"/>
            </p:cNvSpPr>
            <p:nvPr/>
          </p:nvSpPr>
          <p:spPr bwMode="auto">
            <a:xfrm>
              <a:off x="1497044" y="5620598"/>
              <a:ext cx="710131" cy="171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nSpc>
                  <a:spcPts val="1300"/>
                </a:lnSpc>
              </a:pPr>
              <a:r>
                <a:rPr lang="fr-FR" altLang="fr-FR" sz="1200" b="1" u="sng" dirty="0">
                  <a:solidFill>
                    <a:schemeClr val="accent4">
                      <a:lumMod val="75000"/>
                    </a:schemeClr>
                  </a:solidFill>
                  <a:latin typeface="+mj-lt"/>
                </a:rPr>
                <a:t>Essonne :</a:t>
              </a:r>
              <a:endParaRPr lang="fr-FR" altLang="fr-FR" sz="1200" u="sng" dirty="0">
                <a:solidFill>
                  <a:schemeClr val="accent4">
                    <a:lumMod val="75000"/>
                  </a:schemeClr>
                </a:solidFill>
                <a:latin typeface="+mj-lt"/>
              </a:endParaRPr>
            </a:p>
          </p:txBody>
        </p:sp>
        <p:sp>
          <p:nvSpPr>
            <p:cNvPr id="27" name="Rectangle 76"/>
            <p:cNvSpPr>
              <a:spLocks noChangeArrowheads="1"/>
            </p:cNvSpPr>
            <p:nvPr/>
          </p:nvSpPr>
          <p:spPr bwMode="auto">
            <a:xfrm>
              <a:off x="1497044" y="5847013"/>
              <a:ext cx="1630254" cy="83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nSpc>
                  <a:spcPts val="1300"/>
                </a:lnSpc>
              </a:pPr>
              <a:r>
                <a:rPr lang="fr-FR" altLang="fr-FR" sz="1000" b="1" dirty="0" smtClean="0">
                  <a:solidFill>
                    <a:schemeClr val="accent4">
                      <a:lumMod val="75000"/>
                    </a:schemeClr>
                  </a:solidFill>
                  <a:latin typeface="+mj-lt"/>
                </a:rPr>
                <a:t>Numérique, </a:t>
              </a:r>
            </a:p>
            <a:p>
              <a:pPr>
                <a:lnSpc>
                  <a:spcPts val="1300"/>
                </a:lnSpc>
              </a:pPr>
              <a:r>
                <a:rPr lang="fr-FR" altLang="fr-FR" sz="1000" b="1" dirty="0" smtClean="0">
                  <a:solidFill>
                    <a:schemeClr val="tx2"/>
                  </a:solidFill>
                  <a:latin typeface="+mj-lt"/>
                </a:rPr>
                <a:t>Aide à domicile</a:t>
              </a:r>
            </a:p>
            <a:p>
              <a:pPr>
                <a:lnSpc>
                  <a:spcPts val="1300"/>
                </a:lnSpc>
              </a:pPr>
              <a:r>
                <a:rPr lang="fr-FR" altLang="fr-FR" sz="1000" b="1" dirty="0" smtClean="0">
                  <a:solidFill>
                    <a:srgbClr val="0070C0"/>
                  </a:solidFill>
                  <a:latin typeface="+mj-lt"/>
                </a:rPr>
                <a:t>Conducteur véhicule léger</a:t>
              </a:r>
            </a:p>
            <a:p>
              <a:pPr>
                <a:lnSpc>
                  <a:spcPts val="1300"/>
                </a:lnSpc>
              </a:pPr>
              <a:r>
                <a:rPr lang="fr-FR" altLang="fr-FR" sz="1000" b="1" dirty="0" smtClean="0">
                  <a:solidFill>
                    <a:srgbClr val="0070C0"/>
                  </a:solidFill>
                  <a:latin typeface="+mj-lt"/>
                </a:rPr>
                <a:t>Aide soignant</a:t>
              </a:r>
            </a:p>
            <a:p>
              <a:pPr>
                <a:lnSpc>
                  <a:spcPts val="1300"/>
                </a:lnSpc>
              </a:pPr>
              <a:endParaRPr lang="fr-FR" altLang="fr-FR" sz="1000" dirty="0">
                <a:solidFill>
                  <a:schemeClr val="accent4">
                    <a:lumMod val="75000"/>
                  </a:schemeClr>
                </a:solidFill>
                <a:latin typeface="+mj-lt"/>
              </a:endParaRPr>
            </a:p>
          </p:txBody>
        </p:sp>
      </p:grpSp>
      <p:grpSp>
        <p:nvGrpSpPr>
          <p:cNvPr id="30" name="Groupe 29"/>
          <p:cNvGrpSpPr/>
          <p:nvPr/>
        </p:nvGrpSpPr>
        <p:grpSpPr>
          <a:xfrm>
            <a:off x="326344" y="3160502"/>
            <a:ext cx="2083904" cy="970487"/>
            <a:chOff x="392164" y="3532366"/>
            <a:chExt cx="2083904" cy="561873"/>
          </a:xfrm>
        </p:grpSpPr>
        <p:sp>
          <p:nvSpPr>
            <p:cNvPr id="31" name="Rectangle 101"/>
            <p:cNvSpPr>
              <a:spLocks noChangeArrowheads="1"/>
            </p:cNvSpPr>
            <p:nvPr/>
          </p:nvSpPr>
          <p:spPr bwMode="auto">
            <a:xfrm>
              <a:off x="392164" y="3532366"/>
              <a:ext cx="746776" cy="1069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fr-FR" altLang="fr-FR" sz="1200" b="1" u="sng" dirty="0">
                  <a:solidFill>
                    <a:schemeClr val="accent4">
                      <a:lumMod val="75000"/>
                    </a:schemeClr>
                  </a:solidFill>
                  <a:latin typeface="+mj-lt"/>
                </a:rPr>
                <a:t>Yvelines :</a:t>
              </a:r>
              <a:endParaRPr lang="fr-FR" altLang="fr-FR" sz="1200" u="sng" dirty="0">
                <a:solidFill>
                  <a:schemeClr val="accent4">
                    <a:lumMod val="75000"/>
                  </a:schemeClr>
                </a:solidFill>
                <a:latin typeface="+mj-lt"/>
              </a:endParaRPr>
            </a:p>
          </p:txBody>
        </p:sp>
        <p:sp>
          <p:nvSpPr>
            <p:cNvPr id="32" name="Rectangle 103"/>
            <p:cNvSpPr>
              <a:spLocks noChangeArrowheads="1"/>
            </p:cNvSpPr>
            <p:nvPr/>
          </p:nvSpPr>
          <p:spPr bwMode="auto">
            <a:xfrm>
              <a:off x="392164" y="3708160"/>
              <a:ext cx="2083904" cy="386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nSpc>
                  <a:spcPts val="1300"/>
                </a:lnSpc>
              </a:pPr>
              <a:r>
                <a:rPr lang="fr-FR" altLang="fr-FR" sz="1000" b="1" dirty="0" smtClean="0">
                  <a:solidFill>
                    <a:srgbClr val="0070C0"/>
                  </a:solidFill>
                  <a:latin typeface="+mj-lt"/>
                </a:rPr>
                <a:t>Techniciens Industrie de process </a:t>
              </a:r>
            </a:p>
            <a:p>
              <a:pPr>
                <a:lnSpc>
                  <a:spcPts val="1300"/>
                </a:lnSpc>
              </a:pPr>
              <a:r>
                <a:rPr lang="fr-FR" altLang="fr-FR" sz="1000" b="1" dirty="0" smtClean="0">
                  <a:solidFill>
                    <a:schemeClr val="accent4">
                      <a:lumMod val="75000"/>
                    </a:schemeClr>
                  </a:solidFill>
                  <a:latin typeface="+mj-lt"/>
                </a:rPr>
                <a:t>Aide à domicile</a:t>
              </a:r>
            </a:p>
            <a:p>
              <a:pPr>
                <a:lnSpc>
                  <a:spcPts val="1300"/>
                </a:lnSpc>
              </a:pPr>
              <a:r>
                <a:rPr lang="fr-FR" altLang="fr-FR" sz="1000" b="1" dirty="0" smtClean="0">
                  <a:solidFill>
                    <a:srgbClr val="0070C0"/>
                  </a:solidFill>
                  <a:latin typeface="+mj-lt"/>
                </a:rPr>
                <a:t>Coiffeur, esthéticien</a:t>
              </a:r>
            </a:p>
            <a:p>
              <a:pPr>
                <a:lnSpc>
                  <a:spcPts val="1300"/>
                </a:lnSpc>
              </a:pPr>
              <a:r>
                <a:rPr lang="fr-FR" altLang="fr-FR" sz="1000" b="1" dirty="0" smtClean="0">
                  <a:solidFill>
                    <a:schemeClr val="accent4">
                      <a:lumMod val="75000"/>
                    </a:schemeClr>
                  </a:solidFill>
                  <a:latin typeface="+mj-lt"/>
                </a:rPr>
                <a:t>Numérique</a:t>
              </a:r>
            </a:p>
          </p:txBody>
        </p:sp>
      </p:grpSp>
      <p:sp>
        <p:nvSpPr>
          <p:cNvPr id="34" name="Rectangle 103"/>
          <p:cNvSpPr>
            <a:spLocks noChangeArrowheads="1"/>
          </p:cNvSpPr>
          <p:nvPr/>
        </p:nvSpPr>
        <p:spPr bwMode="auto">
          <a:xfrm>
            <a:off x="302639" y="1972964"/>
            <a:ext cx="1481175" cy="6668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nSpc>
                <a:spcPts val="1300"/>
              </a:lnSpc>
            </a:pPr>
            <a:r>
              <a:rPr lang="fr-FR" altLang="fr-FR" sz="1000" b="1" dirty="0" smtClean="0">
                <a:solidFill>
                  <a:schemeClr val="accent4">
                    <a:lumMod val="75000"/>
                  </a:schemeClr>
                </a:solidFill>
                <a:latin typeface="+mj-lt"/>
              </a:rPr>
              <a:t>Numérique</a:t>
            </a:r>
          </a:p>
          <a:p>
            <a:pPr>
              <a:lnSpc>
                <a:spcPts val="1300"/>
              </a:lnSpc>
            </a:pPr>
            <a:r>
              <a:rPr lang="fr-FR" altLang="fr-FR" sz="1000" b="1" dirty="0" smtClean="0">
                <a:solidFill>
                  <a:srgbClr val="0070C0"/>
                </a:solidFill>
                <a:latin typeface="+mj-lt"/>
              </a:rPr>
              <a:t>Agencement &amp; isolation</a:t>
            </a:r>
          </a:p>
          <a:p>
            <a:pPr>
              <a:lnSpc>
                <a:spcPts val="1300"/>
              </a:lnSpc>
            </a:pPr>
            <a:r>
              <a:rPr lang="fr-FR" altLang="fr-FR" sz="1000" b="1" dirty="0" smtClean="0">
                <a:solidFill>
                  <a:srgbClr val="0070C0"/>
                </a:solidFill>
                <a:latin typeface="+mj-lt"/>
              </a:rPr>
              <a:t>Plombier, chauffagiste</a:t>
            </a:r>
          </a:p>
          <a:p>
            <a:pPr>
              <a:lnSpc>
                <a:spcPts val="1300"/>
              </a:lnSpc>
            </a:pPr>
            <a:r>
              <a:rPr lang="fr-FR" altLang="fr-FR" sz="1000" b="1" dirty="0" smtClean="0">
                <a:solidFill>
                  <a:schemeClr val="accent4">
                    <a:lumMod val="75000"/>
                  </a:schemeClr>
                </a:solidFill>
                <a:latin typeface="+mj-lt"/>
              </a:rPr>
              <a:t>Conducteur routier</a:t>
            </a:r>
            <a:endParaRPr lang="fr-FR" altLang="fr-FR" sz="1000" dirty="0">
              <a:solidFill>
                <a:schemeClr val="accent4">
                  <a:lumMod val="75000"/>
                </a:schemeClr>
              </a:solidFill>
              <a:latin typeface="+mj-lt"/>
            </a:endParaRPr>
          </a:p>
        </p:txBody>
      </p:sp>
      <p:cxnSp>
        <p:nvCxnSpPr>
          <p:cNvPr id="35" name="Connecteur droit 34"/>
          <p:cNvCxnSpPr/>
          <p:nvPr/>
        </p:nvCxnSpPr>
        <p:spPr>
          <a:xfrm flipV="1">
            <a:off x="1552284" y="3451119"/>
            <a:ext cx="987514" cy="1160075"/>
          </a:xfrm>
          <a:prstGeom prst="line">
            <a:avLst/>
          </a:prstGeom>
          <a:ln w="15875">
            <a:solidFill>
              <a:schemeClr val="bg1"/>
            </a:solidFill>
            <a:prstDash val="sysDash"/>
            <a:tailEnd type="oval"/>
          </a:ln>
        </p:spPr>
        <p:style>
          <a:lnRef idx="1">
            <a:schemeClr val="accent1"/>
          </a:lnRef>
          <a:fillRef idx="0">
            <a:schemeClr val="accent1"/>
          </a:fillRef>
          <a:effectRef idx="0">
            <a:schemeClr val="accent1"/>
          </a:effectRef>
          <a:fontRef idx="minor">
            <a:schemeClr val="tx1"/>
          </a:fontRef>
        </p:style>
      </p:cxnSp>
      <p:cxnSp>
        <p:nvCxnSpPr>
          <p:cNvPr id="36" name="Connecteur droit 35"/>
          <p:cNvCxnSpPr/>
          <p:nvPr/>
        </p:nvCxnSpPr>
        <p:spPr>
          <a:xfrm>
            <a:off x="1437451" y="2398722"/>
            <a:ext cx="787779" cy="306744"/>
          </a:xfrm>
          <a:prstGeom prst="line">
            <a:avLst/>
          </a:prstGeom>
          <a:ln w="15875">
            <a:solidFill>
              <a:schemeClr val="bg1"/>
            </a:solidFill>
            <a:prstDash val="sysDash"/>
            <a:tailEnd type="oval"/>
          </a:ln>
        </p:spPr>
        <p:style>
          <a:lnRef idx="1">
            <a:schemeClr val="accent1"/>
          </a:lnRef>
          <a:fillRef idx="0">
            <a:schemeClr val="accent1"/>
          </a:fillRef>
          <a:effectRef idx="0">
            <a:schemeClr val="accent1"/>
          </a:effectRef>
          <a:fontRef idx="minor">
            <a:schemeClr val="tx1"/>
          </a:fontRef>
        </p:style>
      </p:cxnSp>
      <p:cxnSp>
        <p:nvCxnSpPr>
          <p:cNvPr id="37" name="Connecteur droit 36"/>
          <p:cNvCxnSpPr/>
          <p:nvPr/>
        </p:nvCxnSpPr>
        <p:spPr>
          <a:xfrm flipH="1">
            <a:off x="3084706" y="2536510"/>
            <a:ext cx="1899348" cy="690404"/>
          </a:xfrm>
          <a:prstGeom prst="line">
            <a:avLst/>
          </a:prstGeom>
          <a:ln w="15875">
            <a:solidFill>
              <a:schemeClr val="bg1"/>
            </a:solidFill>
            <a:prstDash val="sysDash"/>
            <a:tailEnd type="oval"/>
          </a:ln>
        </p:spPr>
        <p:style>
          <a:lnRef idx="1">
            <a:schemeClr val="accent1"/>
          </a:lnRef>
          <a:fillRef idx="0">
            <a:schemeClr val="accent1"/>
          </a:fillRef>
          <a:effectRef idx="0">
            <a:schemeClr val="accent1"/>
          </a:effectRef>
          <a:fontRef idx="minor">
            <a:schemeClr val="tx1"/>
          </a:fontRef>
        </p:style>
      </p:cxnSp>
      <p:cxnSp>
        <p:nvCxnSpPr>
          <p:cNvPr id="38" name="Connecteur droit 37"/>
          <p:cNvCxnSpPr/>
          <p:nvPr/>
        </p:nvCxnSpPr>
        <p:spPr>
          <a:xfrm flipH="1" flipV="1">
            <a:off x="3084706" y="3608569"/>
            <a:ext cx="999688" cy="1680512"/>
          </a:xfrm>
          <a:prstGeom prst="line">
            <a:avLst/>
          </a:prstGeom>
          <a:ln w="15875">
            <a:solidFill>
              <a:schemeClr val="bg1"/>
            </a:solidFill>
            <a:prstDash val="sysDash"/>
            <a:tailEnd type="oval"/>
          </a:ln>
        </p:spPr>
        <p:style>
          <a:lnRef idx="1">
            <a:schemeClr val="accent1"/>
          </a:lnRef>
          <a:fillRef idx="0">
            <a:schemeClr val="accent1"/>
          </a:fillRef>
          <a:effectRef idx="0">
            <a:schemeClr val="accent1"/>
          </a:effectRef>
          <a:fontRef idx="minor">
            <a:schemeClr val="tx1"/>
          </a:fontRef>
        </p:style>
      </p:cxnSp>
      <p:cxnSp>
        <p:nvCxnSpPr>
          <p:cNvPr id="42" name="Connecteur droit 41"/>
          <p:cNvCxnSpPr/>
          <p:nvPr/>
        </p:nvCxnSpPr>
        <p:spPr>
          <a:xfrm flipH="1">
            <a:off x="2760670" y="2114310"/>
            <a:ext cx="648072" cy="1243915"/>
          </a:xfrm>
          <a:prstGeom prst="line">
            <a:avLst/>
          </a:prstGeom>
          <a:ln w="15875">
            <a:solidFill>
              <a:schemeClr val="bg1"/>
            </a:solidFill>
            <a:prstDash val="sysDash"/>
            <a:tailEnd type="oval"/>
          </a:ln>
        </p:spPr>
        <p:style>
          <a:lnRef idx="1">
            <a:schemeClr val="accent1"/>
          </a:lnRef>
          <a:fillRef idx="0">
            <a:schemeClr val="accent1"/>
          </a:fillRef>
          <a:effectRef idx="0">
            <a:schemeClr val="accent1"/>
          </a:effectRef>
          <a:fontRef idx="minor">
            <a:schemeClr val="tx1"/>
          </a:fontRef>
        </p:style>
      </p:cxnSp>
      <p:cxnSp>
        <p:nvCxnSpPr>
          <p:cNvPr id="44" name="Connecteur droit 43"/>
          <p:cNvCxnSpPr/>
          <p:nvPr/>
        </p:nvCxnSpPr>
        <p:spPr>
          <a:xfrm>
            <a:off x="1167846" y="3297747"/>
            <a:ext cx="960805" cy="153372"/>
          </a:xfrm>
          <a:prstGeom prst="line">
            <a:avLst/>
          </a:prstGeom>
          <a:ln w="15875">
            <a:solidFill>
              <a:schemeClr val="bg1"/>
            </a:solidFill>
            <a:prstDash val="sysDash"/>
            <a:tailEnd type="oval"/>
          </a:ln>
        </p:spPr>
        <p:style>
          <a:lnRef idx="1">
            <a:schemeClr val="accent1"/>
          </a:lnRef>
          <a:fillRef idx="0">
            <a:schemeClr val="accent1"/>
          </a:fillRef>
          <a:effectRef idx="0">
            <a:schemeClr val="accent1"/>
          </a:effectRef>
          <a:fontRef idx="minor">
            <a:schemeClr val="tx1"/>
          </a:fontRef>
        </p:style>
      </p:cxnSp>
      <p:cxnSp>
        <p:nvCxnSpPr>
          <p:cNvPr id="46" name="Connecteur droit 45"/>
          <p:cNvCxnSpPr/>
          <p:nvPr/>
        </p:nvCxnSpPr>
        <p:spPr>
          <a:xfrm flipV="1">
            <a:off x="2325661" y="4376410"/>
            <a:ext cx="393890" cy="823437"/>
          </a:xfrm>
          <a:prstGeom prst="line">
            <a:avLst/>
          </a:prstGeom>
          <a:ln w="15875">
            <a:solidFill>
              <a:schemeClr val="bg1"/>
            </a:solidFill>
            <a:prstDash val="sysDash"/>
            <a:tailEnd type="oval"/>
          </a:ln>
        </p:spPr>
        <p:style>
          <a:lnRef idx="1">
            <a:schemeClr val="accent1"/>
          </a:lnRef>
          <a:fillRef idx="0">
            <a:schemeClr val="accent1"/>
          </a:fillRef>
          <a:effectRef idx="0">
            <a:schemeClr val="accent1"/>
          </a:effectRef>
          <a:fontRef idx="minor">
            <a:schemeClr val="tx1"/>
          </a:fontRef>
        </p:style>
      </p:cxnSp>
      <p:cxnSp>
        <p:nvCxnSpPr>
          <p:cNvPr id="48" name="Connecteur droit 47"/>
          <p:cNvCxnSpPr/>
          <p:nvPr/>
        </p:nvCxnSpPr>
        <p:spPr>
          <a:xfrm>
            <a:off x="3707904" y="3464132"/>
            <a:ext cx="1439445" cy="512466"/>
          </a:xfrm>
          <a:prstGeom prst="line">
            <a:avLst/>
          </a:prstGeom>
          <a:ln w="15875">
            <a:solidFill>
              <a:schemeClr val="bg1"/>
            </a:solidFill>
            <a:prstDash val="sysDash"/>
            <a:tailEnd type="ova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904259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pied de page 5"/>
          <p:cNvSpPr>
            <a:spLocks noGrp="1"/>
          </p:cNvSpPr>
          <p:nvPr>
            <p:ph type="ftr" sz="quarter" idx="11"/>
          </p:nvPr>
        </p:nvSpPr>
        <p:spPr>
          <a:xfrm>
            <a:off x="3517514" y="6285122"/>
            <a:ext cx="5446974" cy="274320"/>
          </a:xfrm>
        </p:spPr>
        <p:txBody>
          <a:bodyPr/>
          <a:lstStyle/>
          <a:p>
            <a:r>
              <a:rPr lang="fr-FR" sz="600" dirty="0" smtClean="0">
                <a:latin typeface="Arial" panose="020B0604020202020204" pitchFamily="34" charset="0"/>
                <a:cs typeface="Arial" panose="020B0604020202020204" pitchFamily="34" charset="0"/>
              </a:rPr>
              <a:t>Direction Stratégie, Partenariat et relations Extérieures</a:t>
            </a:r>
            <a:endParaRPr lang="fr-FR" sz="600" dirty="0">
              <a:latin typeface="Arial" panose="020B0604020202020204" pitchFamily="34" charset="0"/>
              <a:cs typeface="Arial" panose="020B0604020202020204" pitchFamily="34" charset="0"/>
            </a:endParaRPr>
          </a:p>
        </p:txBody>
      </p:sp>
      <p:sp>
        <p:nvSpPr>
          <p:cNvPr id="4" name="ZoneTexte 3"/>
          <p:cNvSpPr txBox="1"/>
          <p:nvPr/>
        </p:nvSpPr>
        <p:spPr>
          <a:xfrm>
            <a:off x="395536" y="692696"/>
            <a:ext cx="8064896" cy="1015663"/>
          </a:xfrm>
          <a:prstGeom prst="rect">
            <a:avLst/>
          </a:prstGeom>
          <a:noFill/>
        </p:spPr>
        <p:txBody>
          <a:bodyPr wrap="square" rtlCol="0">
            <a:spAutoFit/>
          </a:bodyPr>
          <a:lstStyle/>
          <a:p>
            <a:pPr marL="171450" indent="-171450">
              <a:buFont typeface="Symbol"/>
              <a:buChar char="Þ"/>
            </a:pPr>
            <a:r>
              <a:rPr lang="fr-FR" sz="1200" b="1" dirty="0" smtClean="0">
                <a:latin typeface="Arial" panose="020B0604020202020204" pitchFamily="34" charset="0"/>
                <a:cs typeface="Arial" panose="020B0604020202020204" pitchFamily="34" charset="0"/>
              </a:rPr>
              <a:t>Zoom Groupe de travail préfecture</a:t>
            </a:r>
            <a:endParaRPr lang="fr-FR" sz="1200" dirty="0" smtClean="0">
              <a:latin typeface="Arial" panose="020B0604020202020204" pitchFamily="34" charset="0"/>
              <a:cs typeface="Arial" panose="020B0604020202020204" pitchFamily="34" charset="0"/>
            </a:endParaRPr>
          </a:p>
          <a:p>
            <a:pPr marL="628650" lvl="1" indent="-171450">
              <a:buFont typeface="Symbol"/>
              <a:buChar char="Þ"/>
            </a:pPr>
            <a:endParaRPr lang="fr-FR" sz="1200" dirty="0">
              <a:latin typeface="Arial" panose="020B0604020202020204" pitchFamily="34" charset="0"/>
              <a:cs typeface="Arial" panose="020B0604020202020204" pitchFamily="34" charset="0"/>
            </a:endParaRPr>
          </a:p>
          <a:p>
            <a:pPr lvl="1"/>
            <a:endParaRPr lang="fr-FR" sz="1200" dirty="0">
              <a:latin typeface="Arial" panose="020B0604020202020204" pitchFamily="34" charset="0"/>
              <a:cs typeface="Arial" panose="020B0604020202020204" pitchFamily="34" charset="0"/>
            </a:endParaRPr>
          </a:p>
          <a:p>
            <a:pPr marL="628650" lvl="1" indent="-171450">
              <a:buFont typeface="Symbol"/>
              <a:buChar char="Þ"/>
            </a:pPr>
            <a:endParaRPr lang="fr-FR" sz="1200" dirty="0">
              <a:latin typeface="Arial" panose="020B0604020202020204" pitchFamily="34" charset="0"/>
              <a:cs typeface="Arial" panose="020B0604020202020204" pitchFamily="34" charset="0"/>
            </a:endParaRPr>
          </a:p>
          <a:p>
            <a:endParaRPr lang="fr-FR" sz="1200" dirty="0" smtClean="0">
              <a:latin typeface="Arial" panose="020B0604020202020204" pitchFamily="34" charset="0"/>
              <a:cs typeface="Arial" panose="020B0604020202020204" pitchFamily="34" charset="0"/>
            </a:endParaRPr>
          </a:p>
        </p:txBody>
      </p:sp>
      <p:cxnSp>
        <p:nvCxnSpPr>
          <p:cNvPr id="3" name="Connecteur droit 2"/>
          <p:cNvCxnSpPr/>
          <p:nvPr/>
        </p:nvCxnSpPr>
        <p:spPr>
          <a:xfrm>
            <a:off x="3203848" y="836712"/>
            <a:ext cx="4896544" cy="0"/>
          </a:xfrm>
          <a:prstGeom prst="line">
            <a:avLst/>
          </a:prstGeom>
        </p:spPr>
        <p:style>
          <a:lnRef idx="1">
            <a:schemeClr val="accent1"/>
          </a:lnRef>
          <a:fillRef idx="0">
            <a:schemeClr val="accent1"/>
          </a:fillRef>
          <a:effectRef idx="0">
            <a:schemeClr val="accent1"/>
          </a:effectRef>
          <a:fontRef idx="minor">
            <a:schemeClr val="tx1"/>
          </a:fontRef>
        </p:style>
      </p:cxnSp>
      <p:sp>
        <p:nvSpPr>
          <p:cNvPr id="5" name="AutoShape 2" descr="BTP"/>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7" name="ZoneTexte 6"/>
          <p:cNvSpPr txBox="1"/>
          <p:nvPr/>
        </p:nvSpPr>
        <p:spPr>
          <a:xfrm>
            <a:off x="395536" y="1216442"/>
            <a:ext cx="8064896" cy="1415772"/>
          </a:xfrm>
          <a:prstGeom prst="rect">
            <a:avLst/>
          </a:prstGeom>
          <a:noFill/>
        </p:spPr>
        <p:txBody>
          <a:bodyPr wrap="square" rtlCol="0">
            <a:spAutoFit/>
          </a:bodyPr>
          <a:lstStyle/>
          <a:p>
            <a:pPr marL="171450" indent="-171450">
              <a:buFont typeface="Symbol"/>
              <a:buChar char="Þ"/>
            </a:pPr>
            <a:r>
              <a:rPr lang="fr-FR" sz="1200" dirty="0" smtClean="0">
                <a:latin typeface="Arial" panose="020B0604020202020204" pitchFamily="34" charset="0"/>
                <a:cs typeface="Arial" panose="020B0604020202020204" pitchFamily="34" charset="0"/>
              </a:rPr>
              <a:t>Le groupe réunit la Préfecture, Défi Métier, la Direccte, Pôle emploi, les grands donneurs d’ordre (SGP, </a:t>
            </a:r>
            <a:r>
              <a:rPr lang="fr-FR" sz="1200" dirty="0" err="1" smtClean="0">
                <a:latin typeface="Arial" panose="020B0604020202020204" pitchFamily="34" charset="0"/>
                <a:cs typeface="Arial" panose="020B0604020202020204" pitchFamily="34" charset="0"/>
              </a:rPr>
              <a:t>Solidéo</a:t>
            </a:r>
            <a:r>
              <a:rPr lang="fr-FR" sz="1200" dirty="0" smtClean="0">
                <a:latin typeface="Arial" panose="020B0604020202020204" pitchFamily="34" charset="0"/>
                <a:cs typeface="Arial" panose="020B0604020202020204" pitchFamily="34" charset="0"/>
              </a:rPr>
              <a:t>, SNCF…) et les acteurs du secteur (FFB, FRTP, Gip emploi…) : + </a:t>
            </a:r>
            <a:r>
              <a:rPr lang="fr-FR" sz="1200" smtClean="0">
                <a:latin typeface="Arial" panose="020B0604020202020204" pitchFamily="34" charset="0"/>
                <a:cs typeface="Arial" panose="020B0604020202020204" pitchFamily="34" charset="0"/>
              </a:rPr>
              <a:t>d’informations sur le site </a:t>
            </a:r>
            <a:r>
              <a:rPr lang="fr-FR" sz="1200" dirty="0" smtClean="0">
                <a:latin typeface="Arial" panose="020B0604020202020204" pitchFamily="34" charset="0"/>
                <a:cs typeface="Arial" panose="020B0604020202020204" pitchFamily="34" charset="0"/>
              </a:rPr>
              <a:t>Préfecture IDF</a:t>
            </a:r>
          </a:p>
          <a:p>
            <a:pPr marL="171450" indent="-171450">
              <a:buFont typeface="Symbol"/>
              <a:buChar char="Þ"/>
            </a:pPr>
            <a:endParaRPr lang="fr-FR" sz="1200" dirty="0">
              <a:latin typeface="Arial" panose="020B0604020202020204" pitchFamily="34" charset="0"/>
              <a:cs typeface="Arial" panose="020B0604020202020204" pitchFamily="34" charset="0"/>
            </a:endParaRPr>
          </a:p>
          <a:p>
            <a:pPr algn="ctr"/>
            <a:r>
              <a:rPr lang="fr-FR" sz="1400" b="1" dirty="0" smtClean="0">
                <a:latin typeface="Arial" panose="020B0604020202020204" pitchFamily="34" charset="0"/>
                <a:cs typeface="Arial" panose="020B0604020202020204" pitchFamily="34" charset="0"/>
              </a:rPr>
              <a:t>68.000 emplois à pourvoir d’ici 2024</a:t>
            </a:r>
            <a:endParaRPr lang="fr-FR" sz="1400" b="1" dirty="0">
              <a:latin typeface="Arial" panose="020B0604020202020204" pitchFamily="34" charset="0"/>
              <a:cs typeface="Arial" panose="020B0604020202020204" pitchFamily="34" charset="0"/>
            </a:endParaRPr>
          </a:p>
          <a:p>
            <a:pPr lvl="1"/>
            <a:endParaRPr lang="fr-FR" sz="1200" dirty="0">
              <a:latin typeface="Arial" panose="020B0604020202020204" pitchFamily="34" charset="0"/>
              <a:cs typeface="Arial" panose="020B0604020202020204" pitchFamily="34" charset="0"/>
            </a:endParaRPr>
          </a:p>
          <a:p>
            <a:pPr marL="628650" lvl="1" indent="-171450">
              <a:buFont typeface="Symbol"/>
              <a:buChar char="Þ"/>
            </a:pPr>
            <a:endParaRPr lang="fr-FR" sz="1200" dirty="0">
              <a:latin typeface="Arial" panose="020B0604020202020204" pitchFamily="34" charset="0"/>
              <a:cs typeface="Arial" panose="020B0604020202020204" pitchFamily="34" charset="0"/>
            </a:endParaRPr>
          </a:p>
          <a:p>
            <a:endParaRPr lang="fr-FR" sz="1200" dirty="0" smtClean="0">
              <a:latin typeface="Arial" panose="020B0604020202020204" pitchFamily="34" charset="0"/>
              <a:cs typeface="Arial" panose="020B0604020202020204" pitchFamily="34" charset="0"/>
            </a:endParaRPr>
          </a:p>
        </p:txBody>
      </p:sp>
      <p:sp>
        <p:nvSpPr>
          <p:cNvPr id="8" name="Rectangle 7"/>
          <p:cNvSpPr/>
          <p:nvPr/>
        </p:nvSpPr>
        <p:spPr>
          <a:xfrm>
            <a:off x="2123728" y="2193364"/>
            <a:ext cx="1872208" cy="2376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t>Métiers très en tension</a:t>
            </a:r>
          </a:p>
          <a:p>
            <a:pPr algn="ctr"/>
            <a:r>
              <a:rPr lang="fr-FR" sz="1100" dirty="0" smtClean="0"/>
              <a:t>(ressources disponibles et concomitance des chantiers)</a:t>
            </a:r>
          </a:p>
          <a:p>
            <a:pPr algn="ctr"/>
            <a:endParaRPr lang="fr-FR" sz="1100" dirty="0"/>
          </a:p>
          <a:p>
            <a:pPr algn="ctr"/>
            <a:r>
              <a:rPr lang="fr-FR" sz="1100" dirty="0" smtClean="0"/>
              <a:t>Chef de chantier</a:t>
            </a:r>
          </a:p>
          <a:p>
            <a:pPr algn="ctr"/>
            <a:r>
              <a:rPr lang="fr-FR" sz="1100" dirty="0" smtClean="0"/>
              <a:t>Conducteur d’engins</a:t>
            </a:r>
          </a:p>
          <a:p>
            <a:pPr algn="ctr"/>
            <a:r>
              <a:rPr lang="fr-FR" sz="1100" dirty="0" smtClean="0"/>
              <a:t>Canalisateur</a:t>
            </a:r>
          </a:p>
          <a:p>
            <a:pPr algn="ctr"/>
            <a:r>
              <a:rPr lang="fr-FR" sz="1100" dirty="0" smtClean="0"/>
              <a:t>Constructeur de route</a:t>
            </a:r>
          </a:p>
          <a:p>
            <a:pPr algn="ctr"/>
            <a:r>
              <a:rPr lang="fr-FR" sz="1100" dirty="0" smtClean="0"/>
              <a:t>Constructeur béton</a:t>
            </a:r>
            <a:endParaRPr lang="fr-FR" sz="1100" dirty="0"/>
          </a:p>
          <a:p>
            <a:pPr algn="ctr"/>
            <a:endParaRPr lang="fr-FR" sz="1100" dirty="0"/>
          </a:p>
        </p:txBody>
      </p:sp>
      <p:sp>
        <p:nvSpPr>
          <p:cNvPr id="9" name="Rectangle 8"/>
          <p:cNvSpPr/>
          <p:nvPr/>
        </p:nvSpPr>
        <p:spPr>
          <a:xfrm>
            <a:off x="4860032" y="2204864"/>
            <a:ext cx="1872208" cy="2364764"/>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t>Métiers pour lesquels le </a:t>
            </a:r>
            <a:r>
              <a:rPr lang="fr-FR" sz="1200" b="1" dirty="0" err="1" smtClean="0"/>
              <a:t>nbre</a:t>
            </a:r>
            <a:r>
              <a:rPr lang="fr-FR" sz="1200" b="1" dirty="0" smtClean="0"/>
              <a:t> de personnes formées est </a:t>
            </a:r>
            <a:r>
              <a:rPr lang="fr-FR" sz="1200" b="1" dirty="0" err="1" smtClean="0"/>
              <a:t>insufisant</a:t>
            </a:r>
            <a:r>
              <a:rPr lang="fr-FR" sz="1200" b="1" dirty="0" smtClean="0"/>
              <a:t> </a:t>
            </a:r>
          </a:p>
          <a:p>
            <a:pPr algn="ctr"/>
            <a:endParaRPr lang="fr-FR" sz="1100" dirty="0" smtClean="0"/>
          </a:p>
          <a:p>
            <a:pPr algn="ctr"/>
            <a:r>
              <a:rPr lang="fr-FR" sz="1100" dirty="0" smtClean="0"/>
              <a:t>Peintre, maçon, carreleur, </a:t>
            </a:r>
            <a:r>
              <a:rPr lang="fr-FR" sz="1100" dirty="0" err="1" smtClean="0"/>
              <a:t>platrier</a:t>
            </a:r>
            <a:r>
              <a:rPr lang="fr-FR" sz="1100" dirty="0" smtClean="0"/>
              <a:t>, couvreur, encadrement</a:t>
            </a:r>
            <a:endParaRPr lang="fr-FR" sz="1100" dirty="0"/>
          </a:p>
        </p:txBody>
      </p:sp>
      <p:sp>
        <p:nvSpPr>
          <p:cNvPr id="10" name="ZoneTexte 9"/>
          <p:cNvSpPr txBox="1"/>
          <p:nvPr/>
        </p:nvSpPr>
        <p:spPr>
          <a:xfrm>
            <a:off x="379587" y="4294741"/>
            <a:ext cx="8064896" cy="646331"/>
          </a:xfrm>
          <a:prstGeom prst="rect">
            <a:avLst/>
          </a:prstGeom>
          <a:noFill/>
        </p:spPr>
        <p:txBody>
          <a:bodyPr wrap="square" rtlCol="0">
            <a:spAutoFit/>
          </a:bodyPr>
          <a:lstStyle/>
          <a:p>
            <a:pPr marL="171450" indent="-171450">
              <a:buFont typeface="Symbol"/>
              <a:buChar char="Þ"/>
            </a:pPr>
            <a:endParaRPr lang="fr-FR" sz="1200" dirty="0" smtClean="0">
              <a:latin typeface="Arial" panose="020B0604020202020204" pitchFamily="34" charset="0"/>
              <a:cs typeface="Arial" panose="020B0604020202020204" pitchFamily="34" charset="0"/>
            </a:endParaRPr>
          </a:p>
          <a:p>
            <a:pPr marL="171450" indent="-171450">
              <a:buFont typeface="Symbol"/>
              <a:buChar char="Þ"/>
            </a:pPr>
            <a:endParaRPr lang="fr-FR" sz="1200" dirty="0">
              <a:latin typeface="Arial" panose="020B0604020202020204" pitchFamily="34" charset="0"/>
              <a:cs typeface="Arial" panose="020B0604020202020204" pitchFamily="34" charset="0"/>
            </a:endParaRPr>
          </a:p>
          <a:p>
            <a:pPr marL="171450" indent="-171450">
              <a:buFont typeface="Symbol"/>
              <a:buChar char="Þ"/>
            </a:pPr>
            <a:r>
              <a:rPr lang="fr-FR" sz="1200" b="1" dirty="0" smtClean="0">
                <a:latin typeface="Arial" panose="020B0604020202020204" pitchFamily="34" charset="0"/>
                <a:cs typeface="Arial" panose="020B0604020202020204" pitchFamily="34" charset="0"/>
              </a:rPr>
              <a:t>Actions en cours / à venir</a:t>
            </a:r>
          </a:p>
        </p:txBody>
      </p:sp>
      <p:sp>
        <p:nvSpPr>
          <p:cNvPr id="12" name="Flèche droite 11"/>
          <p:cNvSpPr/>
          <p:nvPr/>
        </p:nvSpPr>
        <p:spPr>
          <a:xfrm>
            <a:off x="1259632" y="4914869"/>
            <a:ext cx="1728192" cy="1512168"/>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t>Actualisation et enrichissement des données</a:t>
            </a:r>
            <a:endParaRPr lang="fr-FR" sz="1200" dirty="0"/>
          </a:p>
        </p:txBody>
      </p:sp>
      <p:sp>
        <p:nvSpPr>
          <p:cNvPr id="13" name="Flèche droite 12"/>
          <p:cNvSpPr/>
          <p:nvPr/>
        </p:nvSpPr>
        <p:spPr>
          <a:xfrm>
            <a:off x="3109417" y="4914869"/>
            <a:ext cx="1800200" cy="1512168"/>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t>Adaptation offre  de formation</a:t>
            </a:r>
            <a:endParaRPr lang="fr-FR" sz="1200" dirty="0"/>
          </a:p>
        </p:txBody>
      </p:sp>
      <p:sp>
        <p:nvSpPr>
          <p:cNvPr id="14" name="Flèche droite 13"/>
          <p:cNvSpPr/>
          <p:nvPr/>
        </p:nvSpPr>
        <p:spPr>
          <a:xfrm>
            <a:off x="5076056" y="4914869"/>
            <a:ext cx="1944216" cy="1512168"/>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t>Action pour améliorer attractivité métier</a:t>
            </a:r>
            <a:endParaRPr lang="fr-FR" sz="1200" dirty="0"/>
          </a:p>
        </p:txBody>
      </p:sp>
      <p:sp>
        <p:nvSpPr>
          <p:cNvPr id="15" name="Flèche droite 14"/>
          <p:cNvSpPr/>
          <p:nvPr/>
        </p:nvSpPr>
        <p:spPr>
          <a:xfrm>
            <a:off x="7128284" y="4914869"/>
            <a:ext cx="1944216" cy="151216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t>Accompagnement vers les métiers</a:t>
            </a:r>
            <a:endParaRPr lang="fr-FR" sz="1200" dirty="0"/>
          </a:p>
        </p:txBody>
      </p:sp>
    </p:spTree>
    <p:extLst>
      <p:ext uri="{BB962C8B-B14F-4D97-AF65-F5344CB8AC3E}">
        <p14:creationId xmlns:p14="http://schemas.microsoft.com/office/powerpoint/2010/main" val="1501574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pied de page 5"/>
          <p:cNvSpPr>
            <a:spLocks noGrp="1"/>
          </p:cNvSpPr>
          <p:nvPr>
            <p:ph type="ftr" sz="quarter" idx="11"/>
          </p:nvPr>
        </p:nvSpPr>
        <p:spPr>
          <a:xfrm>
            <a:off x="3517514" y="6285122"/>
            <a:ext cx="5446974" cy="274320"/>
          </a:xfrm>
        </p:spPr>
        <p:txBody>
          <a:bodyPr/>
          <a:lstStyle/>
          <a:p>
            <a:r>
              <a:rPr lang="fr-FR" sz="600" dirty="0" smtClean="0">
                <a:latin typeface="Arial" panose="020B0604020202020204" pitchFamily="34" charset="0"/>
                <a:cs typeface="Arial" panose="020B0604020202020204" pitchFamily="34" charset="0"/>
              </a:rPr>
              <a:t>Direction Stratégie, Partenariat et relations Extérieures</a:t>
            </a:r>
            <a:endParaRPr lang="fr-FR" sz="600" dirty="0">
              <a:latin typeface="Arial" panose="020B0604020202020204" pitchFamily="34" charset="0"/>
              <a:cs typeface="Arial" panose="020B0604020202020204" pitchFamily="34" charset="0"/>
            </a:endParaRPr>
          </a:p>
        </p:txBody>
      </p:sp>
      <p:sp>
        <p:nvSpPr>
          <p:cNvPr id="4" name="ZoneTexte 3"/>
          <p:cNvSpPr txBox="1"/>
          <p:nvPr/>
        </p:nvSpPr>
        <p:spPr>
          <a:xfrm>
            <a:off x="395536" y="692696"/>
            <a:ext cx="8064896" cy="1015663"/>
          </a:xfrm>
          <a:prstGeom prst="rect">
            <a:avLst/>
          </a:prstGeom>
          <a:noFill/>
        </p:spPr>
        <p:txBody>
          <a:bodyPr wrap="square" rtlCol="0">
            <a:spAutoFit/>
          </a:bodyPr>
          <a:lstStyle/>
          <a:p>
            <a:pPr marL="171450" indent="-171450">
              <a:buFont typeface="Symbol"/>
              <a:buChar char="Þ"/>
            </a:pPr>
            <a:r>
              <a:rPr lang="fr-FR" sz="1200" b="1" dirty="0" smtClean="0">
                <a:latin typeface="Arial" panose="020B0604020202020204" pitchFamily="34" charset="0"/>
                <a:cs typeface="Arial" panose="020B0604020202020204" pitchFamily="34" charset="0"/>
              </a:rPr>
              <a:t>Zoom les actions de Pôle emploi</a:t>
            </a:r>
            <a:endParaRPr lang="fr-FR" sz="1200" dirty="0" smtClean="0">
              <a:latin typeface="Arial" panose="020B0604020202020204" pitchFamily="34" charset="0"/>
              <a:cs typeface="Arial" panose="020B0604020202020204" pitchFamily="34" charset="0"/>
            </a:endParaRPr>
          </a:p>
          <a:p>
            <a:pPr marL="628650" lvl="1" indent="-171450">
              <a:buFont typeface="Symbol"/>
              <a:buChar char="Þ"/>
            </a:pPr>
            <a:endParaRPr lang="fr-FR" sz="1200" dirty="0">
              <a:latin typeface="Arial" panose="020B0604020202020204" pitchFamily="34" charset="0"/>
              <a:cs typeface="Arial" panose="020B0604020202020204" pitchFamily="34" charset="0"/>
            </a:endParaRPr>
          </a:p>
          <a:p>
            <a:pPr lvl="1"/>
            <a:endParaRPr lang="fr-FR" sz="1200" dirty="0">
              <a:latin typeface="Arial" panose="020B0604020202020204" pitchFamily="34" charset="0"/>
              <a:cs typeface="Arial" panose="020B0604020202020204" pitchFamily="34" charset="0"/>
            </a:endParaRPr>
          </a:p>
          <a:p>
            <a:pPr marL="628650" lvl="1" indent="-171450">
              <a:buFont typeface="Symbol"/>
              <a:buChar char="Þ"/>
            </a:pPr>
            <a:endParaRPr lang="fr-FR" sz="1200" dirty="0">
              <a:latin typeface="Arial" panose="020B0604020202020204" pitchFamily="34" charset="0"/>
              <a:cs typeface="Arial" panose="020B0604020202020204" pitchFamily="34" charset="0"/>
            </a:endParaRPr>
          </a:p>
          <a:p>
            <a:endParaRPr lang="fr-FR" sz="1200" dirty="0" smtClean="0">
              <a:latin typeface="Arial" panose="020B0604020202020204" pitchFamily="34" charset="0"/>
              <a:cs typeface="Arial" panose="020B0604020202020204" pitchFamily="34" charset="0"/>
            </a:endParaRPr>
          </a:p>
        </p:txBody>
      </p:sp>
      <p:cxnSp>
        <p:nvCxnSpPr>
          <p:cNvPr id="3" name="Connecteur droit 2"/>
          <p:cNvCxnSpPr/>
          <p:nvPr/>
        </p:nvCxnSpPr>
        <p:spPr>
          <a:xfrm>
            <a:off x="3203848" y="836712"/>
            <a:ext cx="4896544" cy="0"/>
          </a:xfrm>
          <a:prstGeom prst="line">
            <a:avLst/>
          </a:prstGeom>
        </p:spPr>
        <p:style>
          <a:lnRef idx="1">
            <a:schemeClr val="accent1"/>
          </a:lnRef>
          <a:fillRef idx="0">
            <a:schemeClr val="accent1"/>
          </a:fillRef>
          <a:effectRef idx="0">
            <a:schemeClr val="accent1"/>
          </a:effectRef>
          <a:fontRef idx="minor">
            <a:schemeClr val="tx1"/>
          </a:fontRef>
        </p:style>
      </p:cxnSp>
      <p:sp>
        <p:nvSpPr>
          <p:cNvPr id="5" name="AutoShape 2" descr="BTP"/>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7" name="ZoneTexte 6"/>
          <p:cNvSpPr txBox="1"/>
          <p:nvPr/>
        </p:nvSpPr>
        <p:spPr>
          <a:xfrm>
            <a:off x="395536" y="1216442"/>
            <a:ext cx="8064896" cy="461665"/>
          </a:xfrm>
          <a:prstGeom prst="rect">
            <a:avLst/>
          </a:prstGeom>
          <a:noFill/>
        </p:spPr>
        <p:txBody>
          <a:bodyPr wrap="square" rtlCol="0">
            <a:spAutoFit/>
          </a:bodyPr>
          <a:lstStyle/>
          <a:p>
            <a:pPr marL="171450" indent="-171450">
              <a:buFont typeface="Symbol"/>
              <a:buChar char="Þ"/>
            </a:pPr>
            <a:r>
              <a:rPr lang="fr-FR" sz="1200" dirty="0" smtClean="0">
                <a:latin typeface="Arial" panose="020B0604020202020204" pitchFamily="34" charset="0"/>
                <a:cs typeface="Arial" panose="020B0604020202020204" pitchFamily="34" charset="0"/>
              </a:rPr>
              <a:t>Les actions de Pôle emploi et des 1000 conseillers entreprises s’inscrivent dans cet esprit</a:t>
            </a:r>
          </a:p>
          <a:p>
            <a:pPr marL="171450" indent="-171450">
              <a:buFont typeface="Symbol"/>
              <a:buChar char="Þ"/>
            </a:pPr>
            <a:endParaRPr lang="fr-FR" sz="1200" dirty="0">
              <a:latin typeface="Arial" panose="020B0604020202020204" pitchFamily="34" charset="0"/>
              <a:cs typeface="Arial" panose="020B0604020202020204" pitchFamily="34" charset="0"/>
            </a:endParaRPr>
          </a:p>
        </p:txBody>
      </p:sp>
      <p:sp>
        <p:nvSpPr>
          <p:cNvPr id="16" name="Rectangle à coins arrondis 15"/>
          <p:cNvSpPr/>
          <p:nvPr/>
        </p:nvSpPr>
        <p:spPr>
          <a:xfrm>
            <a:off x="166291" y="2838847"/>
            <a:ext cx="2173461" cy="114457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Développer l’attractivité des métiers</a:t>
            </a:r>
            <a:endParaRPr lang="fr-FR" dirty="0"/>
          </a:p>
        </p:txBody>
      </p:sp>
      <p:sp>
        <p:nvSpPr>
          <p:cNvPr id="17" name="Arrondir un rectangle avec un coin diagonal 16"/>
          <p:cNvSpPr/>
          <p:nvPr/>
        </p:nvSpPr>
        <p:spPr>
          <a:xfrm>
            <a:off x="2555776" y="2132856"/>
            <a:ext cx="6192688" cy="2759005"/>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1200" b="1" dirty="0" smtClean="0"/>
          </a:p>
          <a:p>
            <a:r>
              <a:rPr lang="fr-FR" sz="1200" b="1" dirty="0" smtClean="0"/>
              <a:t>  Elargir le sourcing (exemples) : </a:t>
            </a:r>
          </a:p>
          <a:p>
            <a:r>
              <a:rPr lang="fr-FR" sz="1200" dirty="0" smtClean="0"/>
              <a:t>Actions de féminisation des métiers, PRIJ, </a:t>
            </a:r>
          </a:p>
          <a:p>
            <a:r>
              <a:rPr lang="fr-FR" sz="1200" dirty="0" smtClean="0"/>
              <a:t>Mobilisation dans le cadre du PRIJ, Actions hors les murs vers les publics QPV</a:t>
            </a:r>
          </a:p>
          <a:p>
            <a:r>
              <a:rPr lang="fr-FR" sz="1200" dirty="0" smtClean="0"/>
              <a:t>Immersion / PMSMP</a:t>
            </a:r>
          </a:p>
          <a:p>
            <a:r>
              <a:rPr lang="fr-FR" sz="1200" dirty="0" smtClean="0"/>
              <a:t>Semaine, Mois dédié au secteur </a:t>
            </a:r>
          </a:p>
          <a:p>
            <a:endParaRPr lang="fr-FR" sz="600" dirty="0" smtClean="0"/>
          </a:p>
          <a:p>
            <a:r>
              <a:rPr lang="fr-FR" sz="1200" b="1" dirty="0" smtClean="0"/>
              <a:t>Campagne de communication externe </a:t>
            </a:r>
            <a:r>
              <a:rPr lang="fr-FR" sz="1200" dirty="0" smtClean="0"/>
              <a:t>(réalisation  de vidéos métiers/formation adaptées aux cibles, communication média, réseaux sociaux, influenceurs web)</a:t>
            </a:r>
          </a:p>
          <a:p>
            <a:r>
              <a:rPr lang="fr-FR" sz="1200" dirty="0" smtClean="0"/>
              <a:t>En interne, développement/actualisation de la connaissance des conseillers (immersion, kit sectoriel réalisé avec les fédérations…)</a:t>
            </a:r>
          </a:p>
          <a:p>
            <a:endParaRPr lang="fr-FR" sz="600" dirty="0" smtClean="0"/>
          </a:p>
          <a:p>
            <a:r>
              <a:rPr lang="fr-FR" sz="1200" b="1" dirty="0" smtClean="0"/>
              <a:t>Actions communes </a:t>
            </a:r>
            <a:r>
              <a:rPr lang="fr-FR" sz="1200" dirty="0" smtClean="0"/>
              <a:t>avec les entreprises, fédérations, </a:t>
            </a:r>
            <a:r>
              <a:rPr lang="fr-FR" sz="1200" dirty="0" err="1"/>
              <a:t>O</a:t>
            </a:r>
            <a:r>
              <a:rPr lang="fr-FR" sz="1200" dirty="0" err="1" smtClean="0"/>
              <a:t>pco</a:t>
            </a:r>
            <a:r>
              <a:rPr lang="fr-FR" sz="1200" dirty="0" smtClean="0"/>
              <a:t>, acteurs territoriaux et institutionnels, partenaires</a:t>
            </a:r>
          </a:p>
          <a:p>
            <a:pPr algn="ctr"/>
            <a:endParaRPr lang="fr-FR" dirty="0"/>
          </a:p>
        </p:txBody>
      </p:sp>
    </p:spTree>
    <p:extLst>
      <p:ext uri="{BB962C8B-B14F-4D97-AF65-F5344CB8AC3E}">
        <p14:creationId xmlns:p14="http://schemas.microsoft.com/office/powerpoint/2010/main" val="6685325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pied de page 5"/>
          <p:cNvSpPr>
            <a:spLocks noGrp="1"/>
          </p:cNvSpPr>
          <p:nvPr>
            <p:ph type="ftr" sz="quarter" idx="11"/>
          </p:nvPr>
        </p:nvSpPr>
        <p:spPr>
          <a:xfrm>
            <a:off x="3517514" y="6285122"/>
            <a:ext cx="5446974" cy="274320"/>
          </a:xfrm>
        </p:spPr>
        <p:txBody>
          <a:bodyPr/>
          <a:lstStyle/>
          <a:p>
            <a:r>
              <a:rPr lang="fr-FR" sz="600" dirty="0" smtClean="0">
                <a:latin typeface="Arial" panose="020B0604020202020204" pitchFamily="34" charset="0"/>
                <a:cs typeface="Arial" panose="020B0604020202020204" pitchFamily="34" charset="0"/>
              </a:rPr>
              <a:t>Direction Stratégie, Partenariat et relations Extérieures</a:t>
            </a:r>
            <a:endParaRPr lang="fr-FR" sz="600" dirty="0">
              <a:latin typeface="Arial" panose="020B0604020202020204" pitchFamily="34" charset="0"/>
              <a:cs typeface="Arial" panose="020B0604020202020204" pitchFamily="34" charset="0"/>
            </a:endParaRPr>
          </a:p>
        </p:txBody>
      </p:sp>
      <p:sp>
        <p:nvSpPr>
          <p:cNvPr id="4" name="ZoneTexte 3"/>
          <p:cNvSpPr txBox="1"/>
          <p:nvPr/>
        </p:nvSpPr>
        <p:spPr>
          <a:xfrm>
            <a:off x="395536" y="692696"/>
            <a:ext cx="8064896" cy="1015663"/>
          </a:xfrm>
          <a:prstGeom prst="rect">
            <a:avLst/>
          </a:prstGeom>
          <a:noFill/>
        </p:spPr>
        <p:txBody>
          <a:bodyPr wrap="square" rtlCol="0">
            <a:spAutoFit/>
          </a:bodyPr>
          <a:lstStyle/>
          <a:p>
            <a:pPr marL="171450" indent="-171450">
              <a:buFont typeface="Symbol"/>
              <a:buChar char="Þ"/>
            </a:pPr>
            <a:r>
              <a:rPr lang="fr-FR" sz="1200" b="1" dirty="0" smtClean="0">
                <a:latin typeface="Arial" panose="020B0604020202020204" pitchFamily="34" charset="0"/>
                <a:cs typeface="Arial" panose="020B0604020202020204" pitchFamily="34" charset="0"/>
              </a:rPr>
              <a:t>Zoom les actions de Pôle emploi</a:t>
            </a:r>
            <a:endParaRPr lang="fr-FR" sz="1200" dirty="0" smtClean="0">
              <a:latin typeface="Arial" panose="020B0604020202020204" pitchFamily="34" charset="0"/>
              <a:cs typeface="Arial" panose="020B0604020202020204" pitchFamily="34" charset="0"/>
            </a:endParaRPr>
          </a:p>
          <a:p>
            <a:pPr marL="628650" lvl="1" indent="-171450">
              <a:buFont typeface="Symbol"/>
              <a:buChar char="Þ"/>
            </a:pPr>
            <a:endParaRPr lang="fr-FR" sz="1200" dirty="0">
              <a:latin typeface="Arial" panose="020B0604020202020204" pitchFamily="34" charset="0"/>
              <a:cs typeface="Arial" panose="020B0604020202020204" pitchFamily="34" charset="0"/>
            </a:endParaRPr>
          </a:p>
          <a:p>
            <a:pPr lvl="1"/>
            <a:endParaRPr lang="fr-FR" sz="1200" dirty="0">
              <a:latin typeface="Arial" panose="020B0604020202020204" pitchFamily="34" charset="0"/>
              <a:cs typeface="Arial" panose="020B0604020202020204" pitchFamily="34" charset="0"/>
            </a:endParaRPr>
          </a:p>
          <a:p>
            <a:pPr marL="628650" lvl="1" indent="-171450">
              <a:buFont typeface="Symbol"/>
              <a:buChar char="Þ"/>
            </a:pPr>
            <a:endParaRPr lang="fr-FR" sz="1200" dirty="0">
              <a:latin typeface="Arial" panose="020B0604020202020204" pitchFamily="34" charset="0"/>
              <a:cs typeface="Arial" panose="020B0604020202020204" pitchFamily="34" charset="0"/>
            </a:endParaRPr>
          </a:p>
          <a:p>
            <a:endParaRPr lang="fr-FR" sz="1200" dirty="0" smtClean="0">
              <a:latin typeface="Arial" panose="020B0604020202020204" pitchFamily="34" charset="0"/>
              <a:cs typeface="Arial" panose="020B0604020202020204" pitchFamily="34" charset="0"/>
            </a:endParaRPr>
          </a:p>
        </p:txBody>
      </p:sp>
      <p:cxnSp>
        <p:nvCxnSpPr>
          <p:cNvPr id="3" name="Connecteur droit 2"/>
          <p:cNvCxnSpPr/>
          <p:nvPr/>
        </p:nvCxnSpPr>
        <p:spPr>
          <a:xfrm>
            <a:off x="3203848" y="836712"/>
            <a:ext cx="4896544" cy="0"/>
          </a:xfrm>
          <a:prstGeom prst="line">
            <a:avLst/>
          </a:prstGeom>
        </p:spPr>
        <p:style>
          <a:lnRef idx="1">
            <a:schemeClr val="accent1"/>
          </a:lnRef>
          <a:fillRef idx="0">
            <a:schemeClr val="accent1"/>
          </a:fillRef>
          <a:effectRef idx="0">
            <a:schemeClr val="accent1"/>
          </a:effectRef>
          <a:fontRef idx="minor">
            <a:schemeClr val="tx1"/>
          </a:fontRef>
        </p:style>
      </p:cxnSp>
      <p:sp>
        <p:nvSpPr>
          <p:cNvPr id="5" name="AutoShape 2" descr="BTP"/>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7" name="ZoneTexte 6"/>
          <p:cNvSpPr txBox="1"/>
          <p:nvPr/>
        </p:nvSpPr>
        <p:spPr>
          <a:xfrm>
            <a:off x="395536" y="1216442"/>
            <a:ext cx="8064896" cy="461665"/>
          </a:xfrm>
          <a:prstGeom prst="rect">
            <a:avLst/>
          </a:prstGeom>
          <a:noFill/>
        </p:spPr>
        <p:txBody>
          <a:bodyPr wrap="square" rtlCol="0">
            <a:spAutoFit/>
          </a:bodyPr>
          <a:lstStyle/>
          <a:p>
            <a:pPr marL="171450" indent="-171450">
              <a:buFont typeface="Symbol"/>
              <a:buChar char="Þ"/>
            </a:pPr>
            <a:r>
              <a:rPr lang="fr-FR" sz="1200" dirty="0" smtClean="0">
                <a:latin typeface="Arial" panose="020B0604020202020204" pitchFamily="34" charset="0"/>
                <a:cs typeface="Arial" panose="020B0604020202020204" pitchFamily="34" charset="0"/>
              </a:rPr>
              <a:t>Les actions de Pôle emploi et des 1000 conseillers entreprises s’inscrivent dans cet esprit</a:t>
            </a:r>
          </a:p>
          <a:p>
            <a:pPr marL="171450" indent="-171450">
              <a:buFont typeface="Symbol"/>
              <a:buChar char="Þ"/>
            </a:pPr>
            <a:endParaRPr lang="fr-FR" sz="1200" dirty="0">
              <a:latin typeface="Arial" panose="020B0604020202020204" pitchFamily="34" charset="0"/>
              <a:cs typeface="Arial" panose="020B0604020202020204" pitchFamily="34" charset="0"/>
            </a:endParaRPr>
          </a:p>
        </p:txBody>
      </p:sp>
      <p:sp>
        <p:nvSpPr>
          <p:cNvPr id="9" name="Rectangle à coins arrondis 8"/>
          <p:cNvSpPr/>
          <p:nvPr/>
        </p:nvSpPr>
        <p:spPr>
          <a:xfrm>
            <a:off x="307975" y="3068961"/>
            <a:ext cx="2031777"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Renforcer les compétences recherchées  </a:t>
            </a:r>
            <a:endParaRPr lang="fr-FR" dirty="0"/>
          </a:p>
        </p:txBody>
      </p:sp>
      <p:sp>
        <p:nvSpPr>
          <p:cNvPr id="10" name="Arrondir un rectangle avec un coin diagonal 9"/>
          <p:cNvSpPr/>
          <p:nvPr/>
        </p:nvSpPr>
        <p:spPr>
          <a:xfrm>
            <a:off x="2768316" y="2132857"/>
            <a:ext cx="5908140" cy="3312368"/>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b="1" dirty="0" smtClean="0"/>
              <a:t>Exploiter l’offre de formation : </a:t>
            </a:r>
          </a:p>
          <a:p>
            <a:r>
              <a:rPr lang="fr-FR" sz="1200" dirty="0" smtClean="0"/>
              <a:t>Offre conventionnée Région, adaptation au poste (POE, AFPR) y compris avec tutorat, </a:t>
            </a:r>
            <a:r>
              <a:rPr lang="fr-FR" sz="1200" dirty="0"/>
              <a:t>d</a:t>
            </a:r>
            <a:r>
              <a:rPr lang="fr-FR" sz="1200" dirty="0" smtClean="0"/>
              <a:t>ispositif individuel…</a:t>
            </a:r>
          </a:p>
          <a:p>
            <a:endParaRPr lang="fr-FR" sz="1200" dirty="0"/>
          </a:p>
          <a:p>
            <a:r>
              <a:rPr lang="fr-FR" sz="1200" b="1" dirty="0" smtClean="0"/>
              <a:t>Côté demandeur d’emploi</a:t>
            </a:r>
          </a:p>
          <a:p>
            <a:r>
              <a:rPr lang="fr-FR" sz="1200" dirty="0" smtClean="0"/>
              <a:t>Construire des parcours individualisés</a:t>
            </a:r>
          </a:p>
          <a:p>
            <a:r>
              <a:rPr lang="fr-FR" sz="1200" dirty="0" smtClean="0"/>
              <a:t>Utiliser la FOAD pour les demandeurs d’emploi occupés</a:t>
            </a:r>
          </a:p>
          <a:p>
            <a:endParaRPr lang="fr-FR" sz="1200" dirty="0"/>
          </a:p>
          <a:p>
            <a:r>
              <a:rPr lang="fr-FR" sz="1200" b="1" dirty="0" smtClean="0"/>
              <a:t>Côté entreprise</a:t>
            </a:r>
          </a:p>
          <a:p>
            <a:r>
              <a:rPr lang="fr-FR" sz="1200" dirty="0" smtClean="0"/>
              <a:t>Prendre en compte les types et niveaux  de qualification recherchés par les entreprises</a:t>
            </a:r>
          </a:p>
          <a:p>
            <a:endParaRPr lang="fr-FR" sz="1200" dirty="0" smtClean="0"/>
          </a:p>
          <a:p>
            <a:r>
              <a:rPr lang="fr-FR" sz="1200" dirty="0" smtClean="0"/>
              <a:t>Globalement : développer la communication sur la formation (les 24h de l’apprentissage, etc)</a:t>
            </a:r>
            <a:endParaRPr lang="fr-FR" sz="1200" dirty="0"/>
          </a:p>
        </p:txBody>
      </p:sp>
    </p:spTree>
    <p:extLst>
      <p:ext uri="{BB962C8B-B14F-4D97-AF65-F5344CB8AC3E}">
        <p14:creationId xmlns:p14="http://schemas.microsoft.com/office/powerpoint/2010/main" val="29888738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pied de page 5"/>
          <p:cNvSpPr>
            <a:spLocks noGrp="1"/>
          </p:cNvSpPr>
          <p:nvPr>
            <p:ph type="ftr" sz="quarter" idx="11"/>
          </p:nvPr>
        </p:nvSpPr>
        <p:spPr>
          <a:xfrm>
            <a:off x="3517514" y="6285122"/>
            <a:ext cx="5446974" cy="274320"/>
          </a:xfrm>
        </p:spPr>
        <p:txBody>
          <a:bodyPr/>
          <a:lstStyle/>
          <a:p>
            <a:r>
              <a:rPr lang="fr-FR" sz="600" dirty="0" smtClean="0">
                <a:latin typeface="Arial" panose="020B0604020202020204" pitchFamily="34" charset="0"/>
                <a:cs typeface="Arial" panose="020B0604020202020204" pitchFamily="34" charset="0"/>
              </a:rPr>
              <a:t>Direction Stratégie, Partenariat et relations Extérieures</a:t>
            </a:r>
            <a:endParaRPr lang="fr-FR" sz="600" dirty="0">
              <a:latin typeface="Arial" panose="020B0604020202020204" pitchFamily="34" charset="0"/>
              <a:cs typeface="Arial" panose="020B0604020202020204" pitchFamily="34" charset="0"/>
            </a:endParaRPr>
          </a:p>
        </p:txBody>
      </p:sp>
      <p:sp>
        <p:nvSpPr>
          <p:cNvPr id="4" name="ZoneTexte 3"/>
          <p:cNvSpPr txBox="1"/>
          <p:nvPr/>
        </p:nvSpPr>
        <p:spPr>
          <a:xfrm>
            <a:off x="395536" y="692696"/>
            <a:ext cx="8064896" cy="1015663"/>
          </a:xfrm>
          <a:prstGeom prst="rect">
            <a:avLst/>
          </a:prstGeom>
          <a:noFill/>
        </p:spPr>
        <p:txBody>
          <a:bodyPr wrap="square" rtlCol="0">
            <a:spAutoFit/>
          </a:bodyPr>
          <a:lstStyle/>
          <a:p>
            <a:pPr marL="171450" indent="-171450">
              <a:buFont typeface="Symbol"/>
              <a:buChar char="Þ"/>
            </a:pPr>
            <a:r>
              <a:rPr lang="fr-FR" sz="1200" b="1" dirty="0" smtClean="0">
                <a:latin typeface="Arial" panose="020B0604020202020204" pitchFamily="34" charset="0"/>
                <a:cs typeface="Arial" panose="020B0604020202020204" pitchFamily="34" charset="0"/>
              </a:rPr>
              <a:t>Zoom les actions de Pôle emploi</a:t>
            </a:r>
            <a:endParaRPr lang="fr-FR" sz="1200" dirty="0" smtClean="0">
              <a:latin typeface="Arial" panose="020B0604020202020204" pitchFamily="34" charset="0"/>
              <a:cs typeface="Arial" panose="020B0604020202020204" pitchFamily="34" charset="0"/>
            </a:endParaRPr>
          </a:p>
          <a:p>
            <a:pPr marL="628650" lvl="1" indent="-171450">
              <a:buFont typeface="Symbol"/>
              <a:buChar char="Þ"/>
            </a:pPr>
            <a:endParaRPr lang="fr-FR" sz="1200" dirty="0">
              <a:latin typeface="Arial" panose="020B0604020202020204" pitchFamily="34" charset="0"/>
              <a:cs typeface="Arial" panose="020B0604020202020204" pitchFamily="34" charset="0"/>
            </a:endParaRPr>
          </a:p>
          <a:p>
            <a:pPr lvl="1"/>
            <a:endParaRPr lang="fr-FR" sz="1200" dirty="0">
              <a:latin typeface="Arial" panose="020B0604020202020204" pitchFamily="34" charset="0"/>
              <a:cs typeface="Arial" panose="020B0604020202020204" pitchFamily="34" charset="0"/>
            </a:endParaRPr>
          </a:p>
          <a:p>
            <a:pPr marL="628650" lvl="1" indent="-171450">
              <a:buFont typeface="Symbol"/>
              <a:buChar char="Þ"/>
            </a:pPr>
            <a:endParaRPr lang="fr-FR" sz="1200" dirty="0">
              <a:latin typeface="Arial" panose="020B0604020202020204" pitchFamily="34" charset="0"/>
              <a:cs typeface="Arial" panose="020B0604020202020204" pitchFamily="34" charset="0"/>
            </a:endParaRPr>
          </a:p>
          <a:p>
            <a:endParaRPr lang="fr-FR" sz="1200" dirty="0" smtClean="0">
              <a:latin typeface="Arial" panose="020B0604020202020204" pitchFamily="34" charset="0"/>
              <a:cs typeface="Arial" panose="020B0604020202020204" pitchFamily="34" charset="0"/>
            </a:endParaRPr>
          </a:p>
        </p:txBody>
      </p:sp>
      <p:cxnSp>
        <p:nvCxnSpPr>
          <p:cNvPr id="3" name="Connecteur droit 2"/>
          <p:cNvCxnSpPr/>
          <p:nvPr/>
        </p:nvCxnSpPr>
        <p:spPr>
          <a:xfrm>
            <a:off x="3203848" y="836712"/>
            <a:ext cx="4896544" cy="0"/>
          </a:xfrm>
          <a:prstGeom prst="line">
            <a:avLst/>
          </a:prstGeom>
        </p:spPr>
        <p:style>
          <a:lnRef idx="1">
            <a:schemeClr val="accent1"/>
          </a:lnRef>
          <a:fillRef idx="0">
            <a:schemeClr val="accent1"/>
          </a:fillRef>
          <a:effectRef idx="0">
            <a:schemeClr val="accent1"/>
          </a:effectRef>
          <a:fontRef idx="minor">
            <a:schemeClr val="tx1"/>
          </a:fontRef>
        </p:style>
      </p:cxnSp>
      <p:sp>
        <p:nvSpPr>
          <p:cNvPr id="5" name="AutoShape 2" descr="BTP"/>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7" name="ZoneTexte 6"/>
          <p:cNvSpPr txBox="1"/>
          <p:nvPr/>
        </p:nvSpPr>
        <p:spPr>
          <a:xfrm>
            <a:off x="395536" y="1216442"/>
            <a:ext cx="8064896" cy="461665"/>
          </a:xfrm>
          <a:prstGeom prst="rect">
            <a:avLst/>
          </a:prstGeom>
          <a:noFill/>
        </p:spPr>
        <p:txBody>
          <a:bodyPr wrap="square" rtlCol="0">
            <a:spAutoFit/>
          </a:bodyPr>
          <a:lstStyle/>
          <a:p>
            <a:pPr marL="171450" indent="-171450">
              <a:buFont typeface="Symbol"/>
              <a:buChar char="Þ"/>
            </a:pPr>
            <a:r>
              <a:rPr lang="fr-FR" sz="1200" dirty="0" smtClean="0">
                <a:latin typeface="Arial" panose="020B0604020202020204" pitchFamily="34" charset="0"/>
                <a:cs typeface="Arial" panose="020B0604020202020204" pitchFamily="34" charset="0"/>
              </a:rPr>
              <a:t>Les actions de Pôle emploi et des 1000 conseillers entreprises s’inscrivent dans cet esprit</a:t>
            </a:r>
          </a:p>
          <a:p>
            <a:pPr marL="171450" indent="-171450">
              <a:buFont typeface="Symbol"/>
              <a:buChar char="Þ"/>
            </a:pPr>
            <a:endParaRPr lang="fr-FR" sz="1200" dirty="0">
              <a:latin typeface="Arial" panose="020B0604020202020204" pitchFamily="34" charset="0"/>
              <a:cs typeface="Arial" panose="020B0604020202020204" pitchFamily="34" charset="0"/>
            </a:endParaRPr>
          </a:p>
        </p:txBody>
      </p:sp>
      <p:sp>
        <p:nvSpPr>
          <p:cNvPr id="11" name="Rectangle à coins arrondis 10"/>
          <p:cNvSpPr/>
          <p:nvPr/>
        </p:nvSpPr>
        <p:spPr>
          <a:xfrm>
            <a:off x="409278" y="3179453"/>
            <a:ext cx="2074490" cy="10416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Faciliter les recrutements</a:t>
            </a:r>
            <a:endParaRPr lang="fr-FR" dirty="0"/>
          </a:p>
        </p:txBody>
      </p:sp>
      <p:sp>
        <p:nvSpPr>
          <p:cNvPr id="13" name="Arrondir un rectangle avec un coin diagonal 12"/>
          <p:cNvSpPr/>
          <p:nvPr/>
        </p:nvSpPr>
        <p:spPr>
          <a:xfrm>
            <a:off x="2843808" y="1791281"/>
            <a:ext cx="5688632" cy="3817978"/>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200" b="1" dirty="0" smtClean="0"/>
              <a:t>Prendre en compte les attendus les plus importants des entreprises (savoir-être, savoir-faire du demandeur, aide au recrutement pour l’entreprise) : </a:t>
            </a:r>
          </a:p>
          <a:p>
            <a:r>
              <a:rPr lang="fr-FR" sz="1200" dirty="0" smtClean="0"/>
              <a:t>Bouquet de services adapté à la typologie de l’entreprise et aux territoires/bassins</a:t>
            </a:r>
          </a:p>
          <a:p>
            <a:endParaRPr lang="fr-FR" sz="1200" dirty="0" smtClean="0"/>
          </a:p>
          <a:p>
            <a:endParaRPr lang="fr-FR" sz="600" dirty="0"/>
          </a:p>
          <a:p>
            <a:r>
              <a:rPr lang="fr-FR" sz="1200" b="1" dirty="0" smtClean="0"/>
              <a:t>Offre de services adaptée pour les difficultés de recrutement</a:t>
            </a:r>
            <a:r>
              <a:rPr lang="fr-FR" sz="1200" dirty="0" smtClean="0"/>
              <a:t> (Action </a:t>
            </a:r>
            <a:r>
              <a:rPr lang="fr-FR" sz="1200" dirty="0" err="1" smtClean="0"/>
              <a:t>recrut’pour</a:t>
            </a:r>
            <a:r>
              <a:rPr lang="fr-FR" sz="1200" dirty="0" smtClean="0"/>
              <a:t> les offres de plus de 30 jours….) </a:t>
            </a:r>
            <a:r>
              <a:rPr lang="fr-FR" sz="1200" b="1" dirty="0" smtClean="0"/>
              <a:t>et proposer des solutions si des freins périphériques à l’embauche sont détectés  </a:t>
            </a:r>
            <a:r>
              <a:rPr lang="fr-FR" sz="1200" dirty="0" smtClean="0"/>
              <a:t>(mobilité, garde d’enfants, logement…)</a:t>
            </a:r>
          </a:p>
          <a:p>
            <a:endParaRPr lang="fr-FR" sz="1200" dirty="0" smtClean="0"/>
          </a:p>
          <a:p>
            <a:endParaRPr lang="fr-FR" sz="600" dirty="0"/>
          </a:p>
          <a:p>
            <a:r>
              <a:rPr lang="fr-FR" sz="1200" b="1" dirty="0" smtClean="0"/>
              <a:t>Favoriser les rencontres directes (#</a:t>
            </a:r>
            <a:r>
              <a:rPr lang="fr-FR" sz="1200" b="1" dirty="0" err="1" smtClean="0"/>
              <a:t>VersUnMetier</a:t>
            </a:r>
            <a:r>
              <a:rPr lang="fr-FR" sz="1200" b="1" dirty="0" smtClean="0"/>
              <a:t>…)</a:t>
            </a:r>
          </a:p>
          <a:p>
            <a:endParaRPr lang="fr-FR" sz="600" b="1" dirty="0"/>
          </a:p>
          <a:p>
            <a:r>
              <a:rPr lang="fr-FR" sz="1200" b="1" dirty="0" smtClean="0"/>
              <a:t>Recruter autrement (Opération Stade vers l’emploi, MRS…)</a:t>
            </a:r>
            <a:endParaRPr lang="fr-FR" dirty="0"/>
          </a:p>
        </p:txBody>
      </p:sp>
    </p:spTree>
    <p:extLst>
      <p:ext uri="{BB962C8B-B14F-4D97-AF65-F5344CB8AC3E}">
        <p14:creationId xmlns:p14="http://schemas.microsoft.com/office/powerpoint/2010/main" val="19483212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pied de page 5"/>
          <p:cNvSpPr>
            <a:spLocks noGrp="1"/>
          </p:cNvSpPr>
          <p:nvPr>
            <p:ph type="ftr" sz="quarter" idx="11"/>
          </p:nvPr>
        </p:nvSpPr>
        <p:spPr>
          <a:xfrm>
            <a:off x="3517514" y="6285122"/>
            <a:ext cx="5446974" cy="274320"/>
          </a:xfrm>
        </p:spPr>
        <p:txBody>
          <a:bodyPr/>
          <a:lstStyle/>
          <a:p>
            <a:r>
              <a:rPr lang="fr-FR" sz="600" dirty="0" smtClean="0">
                <a:latin typeface="Arial" panose="020B0604020202020204" pitchFamily="34" charset="0"/>
                <a:cs typeface="Arial" panose="020B0604020202020204" pitchFamily="34" charset="0"/>
              </a:rPr>
              <a:t>Direction Stratégie, Partenariat et relations Extérieures</a:t>
            </a:r>
            <a:endParaRPr lang="fr-FR" sz="600" dirty="0">
              <a:latin typeface="Arial" panose="020B0604020202020204" pitchFamily="34" charset="0"/>
              <a:cs typeface="Arial" panose="020B0604020202020204" pitchFamily="34" charset="0"/>
            </a:endParaRPr>
          </a:p>
        </p:txBody>
      </p:sp>
      <p:sp>
        <p:nvSpPr>
          <p:cNvPr id="4" name="ZoneTexte 3"/>
          <p:cNvSpPr txBox="1"/>
          <p:nvPr/>
        </p:nvSpPr>
        <p:spPr>
          <a:xfrm>
            <a:off x="811172" y="692696"/>
            <a:ext cx="7416824" cy="4339650"/>
          </a:xfrm>
          <a:prstGeom prst="rect">
            <a:avLst/>
          </a:prstGeom>
          <a:noFill/>
        </p:spPr>
        <p:txBody>
          <a:bodyPr wrap="square" rtlCol="0">
            <a:spAutoFit/>
          </a:bodyPr>
          <a:lstStyle/>
          <a:p>
            <a:endParaRPr lang="fr-FR" sz="1200" b="1" dirty="0">
              <a:latin typeface="Arial" panose="020B0604020202020204" pitchFamily="34" charset="0"/>
              <a:cs typeface="Arial" panose="020B0604020202020204" pitchFamily="34" charset="0"/>
            </a:endParaRPr>
          </a:p>
          <a:p>
            <a:r>
              <a:rPr lang="fr-FR" sz="1200" b="1" dirty="0" smtClean="0">
                <a:solidFill>
                  <a:schemeClr val="accent4"/>
                </a:solidFill>
                <a:latin typeface="Arial" panose="020B0604020202020204" pitchFamily="34" charset="0"/>
                <a:cs typeface="Arial" panose="020B0604020202020204" pitchFamily="34" charset="0"/>
              </a:rPr>
              <a:t>Les difficultés de recrutement : un sujet majeur</a:t>
            </a:r>
          </a:p>
          <a:p>
            <a:endParaRPr lang="fr-FR" sz="1200" dirty="0">
              <a:latin typeface="Arial" panose="020B0604020202020204" pitchFamily="34" charset="0"/>
              <a:cs typeface="Arial" panose="020B0604020202020204" pitchFamily="34" charset="0"/>
            </a:endParaRPr>
          </a:p>
          <a:p>
            <a:r>
              <a:rPr lang="fr-FR" sz="1200" dirty="0" smtClean="0">
                <a:latin typeface="Arial" panose="020B0604020202020204" pitchFamily="34" charset="0"/>
                <a:cs typeface="Arial" panose="020B0604020202020204" pitchFamily="34" charset="0"/>
              </a:rPr>
              <a:t>L’Ile-de-France a connu une amélioration économique ces dernières années. Elle se traduit entre 2018 et 2019 par une hausse des offres d’emploi de 12% et une baisse du chômage de 2%.</a:t>
            </a:r>
          </a:p>
          <a:p>
            <a:r>
              <a:rPr lang="fr-FR" sz="1200" dirty="0" smtClean="0">
                <a:latin typeface="Arial" panose="020B0604020202020204" pitchFamily="34" charset="0"/>
                <a:cs typeface="Arial" panose="020B0604020202020204" pitchFamily="34" charset="0"/>
              </a:rPr>
              <a:t>Mais lorsque les clignotants sont globalement plus verts, nous devons être encore plus attentifs pour ceux qui rencontrent des difficultés. </a:t>
            </a:r>
          </a:p>
          <a:p>
            <a:endParaRPr lang="fr-FR" sz="1200" dirty="0" smtClean="0">
              <a:latin typeface="Arial" panose="020B0604020202020204" pitchFamily="34" charset="0"/>
              <a:cs typeface="Arial" panose="020B0604020202020204" pitchFamily="34" charset="0"/>
            </a:endParaRPr>
          </a:p>
          <a:p>
            <a:r>
              <a:rPr lang="fr-FR" sz="1200" dirty="0" smtClean="0">
                <a:latin typeface="Arial" panose="020B0604020202020204" pitchFamily="34" charset="0"/>
                <a:cs typeface="Arial" panose="020B0604020202020204" pitchFamily="34" charset="0"/>
              </a:rPr>
              <a:t>&gt; C’est le cas d’un certain nombre de demandeurs d’emploi et c’est ce qui explique l’importance centrale du Plan Régional d’Insertion pour la Jeunesse qui nous réunit aujourd’hui</a:t>
            </a:r>
          </a:p>
          <a:p>
            <a:pPr marL="171450" indent="-171450">
              <a:buFont typeface="Wingdings"/>
              <a:buChar char="Ø"/>
            </a:pPr>
            <a:r>
              <a:rPr lang="fr-FR" sz="1200" dirty="0" smtClean="0">
                <a:latin typeface="Arial" panose="020B0604020202020204" pitchFamily="34" charset="0"/>
                <a:cs typeface="Arial" panose="020B0604020202020204" pitchFamily="34" charset="0"/>
              </a:rPr>
              <a:t>C’est le cas d’un certain nombre d’entreprises qui rencontrent des difficultés de recrutement</a:t>
            </a:r>
          </a:p>
          <a:p>
            <a:endParaRPr lang="fr-FR" sz="1200" dirty="0" smtClean="0">
              <a:latin typeface="Arial" panose="020B0604020202020204" pitchFamily="34" charset="0"/>
              <a:cs typeface="Arial" panose="020B0604020202020204" pitchFamily="34" charset="0"/>
            </a:endParaRPr>
          </a:p>
          <a:p>
            <a:endParaRPr lang="fr-FR" sz="1200" dirty="0">
              <a:latin typeface="Arial" panose="020B0604020202020204" pitchFamily="34" charset="0"/>
              <a:cs typeface="Arial" panose="020B0604020202020204" pitchFamily="34" charset="0"/>
            </a:endParaRPr>
          </a:p>
          <a:p>
            <a:pPr algn="ctr"/>
            <a:r>
              <a:rPr lang="fr-FR" sz="1200" dirty="0" smtClean="0">
                <a:latin typeface="Arial" panose="020B0604020202020204" pitchFamily="34" charset="0"/>
                <a:cs typeface="Arial" panose="020B0604020202020204" pitchFamily="34" charset="0"/>
              </a:rPr>
              <a:t>Un seul chiffre pour comprendre l’ampleur du phénomène : </a:t>
            </a:r>
          </a:p>
          <a:p>
            <a:pPr algn="ctr"/>
            <a:r>
              <a:rPr lang="fr-FR" sz="1200" b="1" dirty="0" smtClean="0">
                <a:solidFill>
                  <a:schemeClr val="accent5"/>
                </a:solidFill>
                <a:latin typeface="Arial" panose="020B0604020202020204" pitchFamily="34" charset="0"/>
                <a:cs typeface="Arial" panose="020B0604020202020204" pitchFamily="34" charset="0"/>
              </a:rPr>
              <a:t>Il y’a 5 ans </a:t>
            </a:r>
            <a:r>
              <a:rPr lang="fr-FR" sz="1200" dirty="0" smtClean="0">
                <a:latin typeface="Arial" panose="020B0604020202020204" pitchFamily="34" charset="0"/>
                <a:cs typeface="Arial" panose="020B0604020202020204" pitchFamily="34" charset="0"/>
              </a:rPr>
              <a:t>(2015) la part des difficultés de recrutement était de </a:t>
            </a:r>
            <a:r>
              <a:rPr lang="fr-FR" sz="1200" b="1" dirty="0" smtClean="0">
                <a:solidFill>
                  <a:schemeClr val="accent5"/>
                </a:solidFill>
                <a:latin typeface="Arial" panose="020B0604020202020204" pitchFamily="34" charset="0"/>
                <a:cs typeface="Arial" panose="020B0604020202020204" pitchFamily="34" charset="0"/>
              </a:rPr>
              <a:t>32%</a:t>
            </a:r>
          </a:p>
          <a:p>
            <a:pPr algn="ctr"/>
            <a:r>
              <a:rPr lang="fr-FR" sz="1200" b="1" dirty="0" smtClean="0">
                <a:solidFill>
                  <a:schemeClr val="accent5"/>
                </a:solidFill>
                <a:latin typeface="Arial" panose="020B0604020202020204" pitchFamily="34" charset="0"/>
                <a:cs typeface="Arial" panose="020B0604020202020204" pitchFamily="34" charset="0"/>
              </a:rPr>
              <a:t>En 2019, elle atteint 47%, un recrutement sur deux</a:t>
            </a:r>
            <a:r>
              <a:rPr lang="fr-FR" sz="1200" dirty="0" smtClean="0">
                <a:latin typeface="Arial" panose="020B0604020202020204" pitchFamily="34" charset="0"/>
                <a:cs typeface="Arial" panose="020B0604020202020204" pitchFamily="34" charset="0"/>
              </a:rPr>
              <a:t>.</a:t>
            </a:r>
          </a:p>
          <a:p>
            <a:pPr marL="171450" indent="-171450">
              <a:buFont typeface="Wingdings"/>
              <a:buChar char="Ø"/>
            </a:pPr>
            <a:endParaRPr lang="fr-FR" sz="1200" dirty="0">
              <a:latin typeface="Arial" panose="020B0604020202020204" pitchFamily="34" charset="0"/>
              <a:cs typeface="Arial" panose="020B0604020202020204" pitchFamily="34" charset="0"/>
            </a:endParaRPr>
          </a:p>
          <a:p>
            <a:endParaRPr lang="fr-FR" sz="1200" dirty="0" smtClean="0">
              <a:latin typeface="Arial" panose="020B0604020202020204" pitchFamily="34" charset="0"/>
              <a:cs typeface="Arial" panose="020B0604020202020204" pitchFamily="34" charset="0"/>
            </a:endParaRPr>
          </a:p>
          <a:p>
            <a:r>
              <a:rPr lang="fr-FR" sz="1200" dirty="0" smtClean="0">
                <a:latin typeface="Arial" panose="020B0604020202020204" pitchFamily="34" charset="0"/>
                <a:cs typeface="Arial" panose="020B0604020202020204" pitchFamily="34" charset="0"/>
              </a:rPr>
              <a:t>Les difficultés de recrutement sont donc un sujet majeur pour les entreprises mais aussi pour les demandeurs d’emploi car une entreprise qui ne dispose pas des compétences en quantité ou en qualité peut perdre des clients et voir son activité menacée.</a:t>
            </a:r>
          </a:p>
          <a:p>
            <a:pPr marL="171450" indent="-171450">
              <a:buFont typeface="Wingdings"/>
              <a:buChar char="Ø"/>
            </a:pPr>
            <a:endParaRPr lang="fr-FR" sz="1200" dirty="0">
              <a:latin typeface="Arial" panose="020B0604020202020204" pitchFamily="34" charset="0"/>
              <a:cs typeface="Arial" panose="020B0604020202020204" pitchFamily="34" charset="0"/>
            </a:endParaRPr>
          </a:p>
          <a:p>
            <a:endParaRPr lang="fr-FR" sz="1200" dirty="0" smtClean="0">
              <a:latin typeface="Arial" panose="020B0604020202020204" pitchFamily="34" charset="0"/>
              <a:cs typeface="Arial" panose="020B0604020202020204" pitchFamily="34" charset="0"/>
            </a:endParaRPr>
          </a:p>
        </p:txBody>
      </p:sp>
      <p:sp>
        <p:nvSpPr>
          <p:cNvPr id="2" name="Flèche vers le bas 1"/>
          <p:cNvSpPr/>
          <p:nvPr/>
        </p:nvSpPr>
        <p:spPr>
          <a:xfrm>
            <a:off x="3923928" y="2780928"/>
            <a:ext cx="72008"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41880665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811172" y="692696"/>
            <a:ext cx="7416824" cy="1938992"/>
          </a:xfrm>
          <a:prstGeom prst="rect">
            <a:avLst/>
          </a:prstGeom>
          <a:noFill/>
        </p:spPr>
        <p:txBody>
          <a:bodyPr wrap="square" rtlCol="0">
            <a:spAutoFit/>
          </a:bodyPr>
          <a:lstStyle/>
          <a:p>
            <a:r>
              <a:rPr lang="fr-FR" b="1" dirty="0" smtClean="0">
                <a:latin typeface="Arial" panose="020B0604020202020204" pitchFamily="34" charset="0"/>
                <a:cs typeface="Arial" panose="020B0604020202020204" pitchFamily="34" charset="0"/>
              </a:rPr>
              <a:t>Les Métiers en tension</a:t>
            </a:r>
          </a:p>
          <a:p>
            <a:endParaRPr lang="fr-FR" sz="1200" b="1" dirty="0">
              <a:latin typeface="Arial" panose="020B0604020202020204" pitchFamily="34" charset="0"/>
              <a:cs typeface="Arial" panose="020B0604020202020204" pitchFamily="34" charset="0"/>
            </a:endParaRPr>
          </a:p>
          <a:p>
            <a:endParaRPr lang="fr-FR" sz="1000" b="1" dirty="0" smtClean="0">
              <a:latin typeface="Arial" panose="020B0604020202020204" pitchFamily="34" charset="0"/>
              <a:cs typeface="Arial" panose="020B0604020202020204" pitchFamily="34" charset="0"/>
            </a:endParaRPr>
          </a:p>
          <a:p>
            <a:pPr algn="ctr"/>
            <a:r>
              <a:rPr lang="fr-FR" sz="1400" b="1" dirty="0" smtClean="0">
                <a:solidFill>
                  <a:schemeClr val="accent1"/>
                </a:solidFill>
                <a:latin typeface="Arial" panose="020B0604020202020204" pitchFamily="34" charset="0"/>
                <a:cs typeface="Arial" panose="020B0604020202020204" pitchFamily="34" charset="0"/>
              </a:rPr>
              <a:t>Difficultés de recrutement</a:t>
            </a:r>
          </a:p>
          <a:p>
            <a:pPr algn="ctr"/>
            <a:r>
              <a:rPr lang="fr-FR" sz="1400" b="1" dirty="0" smtClean="0">
                <a:solidFill>
                  <a:schemeClr val="accent4"/>
                </a:solidFill>
                <a:latin typeface="Arial" panose="020B0604020202020204" pitchFamily="34" charset="0"/>
                <a:cs typeface="Arial" panose="020B0604020202020204" pitchFamily="34" charset="0"/>
              </a:rPr>
              <a:t>Tension</a:t>
            </a:r>
            <a:r>
              <a:rPr lang="fr-FR" sz="1400" b="1" dirty="0" smtClean="0">
                <a:latin typeface="Arial" panose="020B0604020202020204" pitchFamily="34" charset="0"/>
                <a:cs typeface="Arial" panose="020B0604020202020204" pitchFamily="34" charset="0"/>
              </a:rPr>
              <a:t>  </a:t>
            </a:r>
            <a:r>
              <a:rPr lang="fr-FR" sz="1400" b="1" dirty="0" smtClean="0">
                <a:solidFill>
                  <a:schemeClr val="accent5">
                    <a:lumMod val="50000"/>
                  </a:schemeClr>
                </a:solidFill>
                <a:latin typeface="Arial" panose="020B0604020202020204" pitchFamily="34" charset="0"/>
                <a:cs typeface="Arial" panose="020B0604020202020204" pitchFamily="34" charset="0"/>
              </a:rPr>
              <a:t>Abandon de recrutement</a:t>
            </a:r>
          </a:p>
          <a:p>
            <a:pPr algn="ctr"/>
            <a:r>
              <a:rPr lang="fr-FR" sz="1400" b="1" dirty="0" smtClean="0">
                <a:latin typeface="Arial" panose="020B0604020202020204" pitchFamily="34" charset="0"/>
                <a:cs typeface="Arial" panose="020B0604020202020204" pitchFamily="34" charset="0"/>
              </a:rPr>
              <a:t> </a:t>
            </a:r>
            <a:r>
              <a:rPr lang="fr-FR" sz="1400" b="1" dirty="0" smtClean="0">
                <a:solidFill>
                  <a:schemeClr val="accent5"/>
                </a:solidFill>
                <a:latin typeface="Arial" panose="020B0604020202020204" pitchFamily="34" charset="0"/>
                <a:cs typeface="Arial" panose="020B0604020202020204" pitchFamily="34" charset="0"/>
              </a:rPr>
              <a:t>Offres vacantes </a:t>
            </a:r>
            <a:r>
              <a:rPr lang="fr-FR" sz="1400" b="1" dirty="0" smtClean="0">
                <a:solidFill>
                  <a:schemeClr val="tx1">
                    <a:lumMod val="50000"/>
                    <a:lumOff val="50000"/>
                  </a:schemeClr>
                </a:solidFill>
                <a:latin typeface="Arial" panose="020B0604020202020204" pitchFamily="34" charset="0"/>
                <a:cs typeface="Arial" panose="020B0604020202020204" pitchFamily="34" charset="0"/>
              </a:rPr>
              <a:t>Offres non pourvues</a:t>
            </a:r>
            <a:endParaRPr lang="fr-FR" sz="1400" b="1" dirty="0">
              <a:solidFill>
                <a:schemeClr val="tx1">
                  <a:lumMod val="50000"/>
                  <a:lumOff val="50000"/>
                </a:schemeClr>
              </a:solidFill>
              <a:latin typeface="Arial" panose="020B0604020202020204" pitchFamily="34" charset="0"/>
              <a:cs typeface="Arial" panose="020B0604020202020204" pitchFamily="34" charset="0"/>
            </a:endParaRPr>
          </a:p>
          <a:p>
            <a:endParaRPr lang="fr-FR" sz="1300" b="1" dirty="0" smtClean="0">
              <a:latin typeface="Arial" panose="020B0604020202020204" pitchFamily="34" charset="0"/>
              <a:cs typeface="Arial" panose="020B0604020202020204" pitchFamily="34" charset="0"/>
            </a:endParaRPr>
          </a:p>
          <a:p>
            <a:endParaRPr lang="fr-FR" sz="1300" b="1" dirty="0">
              <a:latin typeface="Arial" panose="020B0604020202020204" pitchFamily="34" charset="0"/>
              <a:cs typeface="Arial" panose="020B0604020202020204" pitchFamily="34" charset="0"/>
            </a:endParaRPr>
          </a:p>
          <a:p>
            <a:endParaRPr lang="fr-FR" sz="1200" dirty="0">
              <a:latin typeface="Arial" panose="020B0604020202020204" pitchFamily="34" charset="0"/>
              <a:cs typeface="Arial" panose="020B0604020202020204" pitchFamily="34" charset="0"/>
            </a:endParaRPr>
          </a:p>
        </p:txBody>
      </p:sp>
      <p:cxnSp>
        <p:nvCxnSpPr>
          <p:cNvPr id="3" name="Connecteur droit 2"/>
          <p:cNvCxnSpPr/>
          <p:nvPr/>
        </p:nvCxnSpPr>
        <p:spPr>
          <a:xfrm>
            <a:off x="3419872" y="980728"/>
            <a:ext cx="4752528"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ZoneTexte 6"/>
          <p:cNvSpPr txBox="1"/>
          <p:nvPr/>
        </p:nvSpPr>
        <p:spPr>
          <a:xfrm>
            <a:off x="755576" y="2276872"/>
            <a:ext cx="7416824" cy="3970318"/>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De quoi parle t-on </a:t>
            </a:r>
            <a:r>
              <a:rPr lang="fr-FR" sz="1200" b="1" dirty="0" smtClean="0">
                <a:latin typeface="Arial" panose="020B0604020202020204" pitchFamily="34" charset="0"/>
                <a:cs typeface="Arial" panose="020B0604020202020204" pitchFamily="34" charset="0"/>
              </a:rPr>
              <a:t>?... Focus sur quelques données quantitatives</a:t>
            </a:r>
            <a:endParaRPr lang="fr-FR" sz="1200" b="1" dirty="0">
              <a:latin typeface="Arial" panose="020B0604020202020204" pitchFamily="34" charset="0"/>
              <a:cs typeface="Arial" panose="020B0604020202020204" pitchFamily="34" charset="0"/>
            </a:endParaRPr>
          </a:p>
          <a:p>
            <a:endParaRPr lang="fr-FR" sz="1200" dirty="0">
              <a:latin typeface="Arial" panose="020B0604020202020204" pitchFamily="34" charset="0"/>
              <a:cs typeface="Arial" panose="020B0604020202020204" pitchFamily="34" charset="0"/>
            </a:endParaRPr>
          </a:p>
          <a:p>
            <a:pPr marL="171450" indent="-171450">
              <a:buFont typeface="Symbol"/>
              <a:buChar char="Þ"/>
            </a:pPr>
            <a:r>
              <a:rPr lang="fr-FR" sz="1200" b="1" dirty="0" smtClean="0">
                <a:latin typeface="Arial" panose="020B0604020202020204" pitchFamily="34" charset="0"/>
                <a:cs typeface="Arial" panose="020B0604020202020204" pitchFamily="34" charset="0"/>
              </a:rPr>
              <a:t>Offres vacantes </a:t>
            </a:r>
            <a:r>
              <a:rPr lang="fr-FR" sz="1200" dirty="0" smtClean="0">
                <a:latin typeface="Arial" panose="020B0604020202020204" pitchFamily="34" charset="0"/>
                <a:cs typeface="Arial" panose="020B0604020202020204" pitchFamily="34" charset="0"/>
              </a:rPr>
              <a:t>: </a:t>
            </a:r>
            <a:r>
              <a:rPr lang="fr-FR" sz="1200" dirty="0">
                <a:latin typeface="Arial" panose="020B0604020202020204" pitchFamily="34" charset="0"/>
                <a:cs typeface="Arial" panose="020B0604020202020204" pitchFamily="34" charset="0"/>
              </a:rPr>
              <a:t>Il s’agit </a:t>
            </a:r>
            <a:r>
              <a:rPr lang="fr-FR" sz="1200" dirty="0" smtClean="0">
                <a:latin typeface="Arial" panose="020B0604020202020204" pitchFamily="34" charset="0"/>
                <a:cs typeface="Arial" panose="020B0604020202020204" pitchFamily="34" charset="0"/>
              </a:rPr>
              <a:t>de </a:t>
            </a:r>
            <a:r>
              <a:rPr lang="fr-FR" sz="1200" dirty="0">
                <a:latin typeface="Arial" panose="020B0604020202020204" pitchFamily="34" charset="0"/>
                <a:cs typeface="Arial" panose="020B0604020202020204" pitchFamily="34" charset="0"/>
              </a:rPr>
              <a:t>la photographie d’un stock d’emplois à </a:t>
            </a:r>
            <a:r>
              <a:rPr lang="fr-FR" sz="1200" dirty="0" smtClean="0">
                <a:latin typeface="Arial" panose="020B0604020202020204" pitchFamily="34" charset="0"/>
                <a:cs typeface="Arial" panose="020B0604020202020204" pitchFamily="34" charset="0"/>
              </a:rPr>
              <a:t>pourvoir à un instant T</a:t>
            </a:r>
            <a:r>
              <a:rPr lang="fr-FR" sz="1200" dirty="0">
                <a:latin typeface="Arial" panose="020B0604020202020204" pitchFamily="34" charset="0"/>
                <a:cs typeface="Arial" panose="020B0604020202020204" pitchFamily="34" charset="0"/>
              </a:rPr>
              <a:t> </a:t>
            </a:r>
            <a:r>
              <a:rPr lang="fr-FR" sz="1200" dirty="0" smtClean="0">
                <a:latin typeface="Arial" panose="020B0604020202020204" pitchFamily="34" charset="0"/>
                <a:cs typeface="Arial" panose="020B0604020202020204" pitchFamily="34" charset="0"/>
              </a:rPr>
              <a:t>sans pour autant être un indicateur de la difficulté de recrutement.</a:t>
            </a:r>
          </a:p>
          <a:p>
            <a:pPr marL="171450" indent="-171450">
              <a:buFont typeface="Symbol"/>
              <a:buChar char="Þ"/>
            </a:pPr>
            <a:endParaRPr lang="fr-FR" sz="1200" dirty="0">
              <a:latin typeface="Arial" panose="020B0604020202020204" pitchFamily="34" charset="0"/>
              <a:cs typeface="Arial" panose="020B0604020202020204" pitchFamily="34" charset="0"/>
            </a:endParaRPr>
          </a:p>
          <a:p>
            <a:pPr marL="171450" indent="-171450">
              <a:buFont typeface="Symbol"/>
              <a:buChar char="Þ"/>
            </a:pPr>
            <a:r>
              <a:rPr lang="fr-FR" sz="1200" b="1" dirty="0" smtClean="0">
                <a:latin typeface="Arial" panose="020B0604020202020204" pitchFamily="34" charset="0"/>
                <a:cs typeface="Arial" panose="020B0604020202020204" pitchFamily="34" charset="0"/>
              </a:rPr>
              <a:t>Tension</a:t>
            </a:r>
            <a:r>
              <a:rPr lang="fr-FR" sz="1200" dirty="0" smtClean="0">
                <a:latin typeface="Arial" panose="020B0604020202020204" pitchFamily="34" charset="0"/>
                <a:cs typeface="Arial" panose="020B0604020202020204" pitchFamily="34" charset="0"/>
              </a:rPr>
              <a:t> : Il s’agit du rapport entre le nombre d’offres d’emploi et le nombre de demandeurs d’emploi. Un nombre important d’offres d’emploi simultané à un nombre faible de demandeurs d’emploi produit mécaniquement un score de tension élevée dans les recrutements.</a:t>
            </a:r>
          </a:p>
          <a:p>
            <a:pPr marL="171450" indent="-171450">
              <a:buFont typeface="Symbol"/>
              <a:buChar char="Þ"/>
            </a:pPr>
            <a:endParaRPr lang="fr-FR" sz="1200" dirty="0" smtClean="0">
              <a:latin typeface="Arial" panose="020B0604020202020204" pitchFamily="34" charset="0"/>
              <a:cs typeface="Arial" panose="020B0604020202020204" pitchFamily="34" charset="0"/>
            </a:endParaRPr>
          </a:p>
          <a:p>
            <a:pPr marL="171450" indent="-171450">
              <a:buFont typeface="Symbol"/>
              <a:buChar char="Þ"/>
            </a:pPr>
            <a:r>
              <a:rPr lang="fr-FR" sz="1200" b="1" dirty="0" smtClean="0">
                <a:latin typeface="Arial" panose="020B0604020202020204" pitchFamily="34" charset="0"/>
                <a:cs typeface="Arial" panose="020B0604020202020204" pitchFamily="34" charset="0"/>
              </a:rPr>
              <a:t>Offres non pourvues </a:t>
            </a:r>
            <a:r>
              <a:rPr lang="fr-FR" sz="1200" dirty="0" smtClean="0">
                <a:latin typeface="Arial" panose="020B0604020202020204" pitchFamily="34" charset="0"/>
                <a:cs typeface="Arial" panose="020B0604020202020204" pitchFamily="34" charset="0"/>
              </a:rPr>
              <a:t>: Il s’agit d’une notion large qui comprend autant les offres d’emploi en cours de traitement que les offres pour lesquelles le recrutement a été abandonné par manque de candidat.</a:t>
            </a:r>
          </a:p>
          <a:p>
            <a:pPr marL="171450" indent="-171450">
              <a:buFont typeface="Symbol"/>
              <a:buChar char="Þ"/>
            </a:pPr>
            <a:endParaRPr lang="fr-FR" sz="1200" dirty="0">
              <a:latin typeface="Arial" panose="020B0604020202020204" pitchFamily="34" charset="0"/>
              <a:cs typeface="Arial" panose="020B0604020202020204" pitchFamily="34" charset="0"/>
            </a:endParaRPr>
          </a:p>
          <a:p>
            <a:pPr marL="171450" indent="-171450">
              <a:buFont typeface="Symbol"/>
              <a:buChar char="Þ"/>
            </a:pPr>
            <a:r>
              <a:rPr lang="fr-FR" sz="1200" b="1" dirty="0" smtClean="0">
                <a:latin typeface="Arial" panose="020B0604020202020204" pitchFamily="34" charset="0"/>
                <a:cs typeface="Arial" panose="020B0604020202020204" pitchFamily="34" charset="0"/>
              </a:rPr>
              <a:t>Abandon de recrutement </a:t>
            </a:r>
            <a:r>
              <a:rPr lang="fr-FR" sz="1200" dirty="0" smtClean="0">
                <a:latin typeface="Arial" panose="020B0604020202020204" pitchFamily="34" charset="0"/>
                <a:cs typeface="Arial" panose="020B0604020202020204" pitchFamily="34" charset="0"/>
              </a:rPr>
              <a:t>: L’enquête </a:t>
            </a:r>
            <a:r>
              <a:rPr lang="fr-FR" sz="1200" dirty="0">
                <a:latin typeface="Arial" panose="020B0604020202020204" pitchFamily="34" charset="0"/>
                <a:cs typeface="Arial" panose="020B0604020202020204" pitchFamily="34" charset="0"/>
              </a:rPr>
              <a:t>menée par Pôle emploi </a:t>
            </a:r>
            <a:r>
              <a:rPr lang="fr-FR" sz="1200" dirty="0" smtClean="0">
                <a:latin typeface="Arial" panose="020B0604020202020204" pitchFamily="34" charset="0"/>
                <a:cs typeface="Arial" panose="020B0604020202020204" pitchFamily="34" charset="0"/>
              </a:rPr>
              <a:t>en </a:t>
            </a:r>
            <a:r>
              <a:rPr lang="fr-FR" sz="1200" dirty="0">
                <a:latin typeface="Arial" panose="020B0604020202020204" pitchFamily="34" charset="0"/>
                <a:cs typeface="Arial" panose="020B0604020202020204" pitchFamily="34" charset="0"/>
              </a:rPr>
              <a:t>juin 2019 </a:t>
            </a:r>
            <a:r>
              <a:rPr lang="fr-FR" sz="1200" dirty="0" smtClean="0">
                <a:latin typeface="Arial" panose="020B0604020202020204" pitchFamily="34" charset="0"/>
                <a:cs typeface="Arial" panose="020B0604020202020204" pitchFamily="34" charset="0"/>
              </a:rPr>
              <a:t>a </a:t>
            </a:r>
            <a:r>
              <a:rPr lang="fr-FR" sz="1200" dirty="0">
                <a:latin typeface="Arial" panose="020B0604020202020204" pitchFamily="34" charset="0"/>
                <a:cs typeface="Arial" panose="020B0604020202020204" pitchFamily="34" charset="0"/>
              </a:rPr>
              <a:t>permis d’estimer </a:t>
            </a:r>
            <a:r>
              <a:rPr lang="fr-FR" sz="1200" dirty="0" smtClean="0">
                <a:latin typeface="Arial" panose="020B0604020202020204" pitchFamily="34" charset="0"/>
                <a:cs typeface="Arial" panose="020B0604020202020204" pitchFamily="34" charset="0"/>
              </a:rPr>
              <a:t>à 2% la </a:t>
            </a:r>
            <a:r>
              <a:rPr lang="fr-FR" sz="1200" dirty="0">
                <a:latin typeface="Arial" panose="020B0604020202020204" pitchFamily="34" charset="0"/>
                <a:cs typeface="Arial" panose="020B0604020202020204" pitchFamily="34" charset="0"/>
              </a:rPr>
              <a:t>part des offres déposées à Pôle emploi conduisant à un abandon de recrutement faute de </a:t>
            </a:r>
            <a:r>
              <a:rPr lang="fr-FR" sz="1200" dirty="0" smtClean="0">
                <a:latin typeface="Arial" panose="020B0604020202020204" pitchFamily="34" charset="0"/>
                <a:cs typeface="Arial" panose="020B0604020202020204" pitchFamily="34" charset="0"/>
              </a:rPr>
              <a:t>candidat. </a:t>
            </a:r>
          </a:p>
          <a:p>
            <a:pPr marL="171450" indent="-171450">
              <a:buFont typeface="Symbol"/>
              <a:buChar char="Þ"/>
            </a:pPr>
            <a:endParaRPr lang="fr-FR" sz="1200" dirty="0">
              <a:latin typeface="Arial" panose="020B0604020202020204" pitchFamily="34" charset="0"/>
              <a:cs typeface="Arial" panose="020B0604020202020204" pitchFamily="34" charset="0"/>
            </a:endParaRPr>
          </a:p>
          <a:p>
            <a:pPr marL="171450" indent="-171450">
              <a:buFont typeface="Symbol"/>
              <a:buChar char="Þ"/>
            </a:pPr>
            <a:r>
              <a:rPr lang="fr-FR" sz="1200" b="1" dirty="0" smtClean="0">
                <a:latin typeface="Arial" panose="020B0604020202020204" pitchFamily="34" charset="0"/>
                <a:cs typeface="Arial" panose="020B0604020202020204" pitchFamily="34" charset="0"/>
              </a:rPr>
              <a:t>Délai de recrutement</a:t>
            </a:r>
            <a:r>
              <a:rPr lang="fr-FR" sz="1200" dirty="0" smtClean="0">
                <a:latin typeface="Arial" panose="020B0604020202020204" pitchFamily="34" charset="0"/>
                <a:cs typeface="Arial" panose="020B0604020202020204" pitchFamily="34" charset="0"/>
              </a:rPr>
              <a:t> : Il mesure le temps depuis le dépôt ou la mise en ligne de l’offre. Plus la durée est élevée, plus elle peut exprimer une difficulté de recrutement. Toutefois, il s’agit d’une notion relative en fonction de nombreux critères ; métier, offres cadres/non cadre. Les délais de recrutement ont beaucoup augmenté (+22 jours dans la construction en un an, soit 72 jours –contre une médiane de 47 jours. L’industrie impactée également)</a:t>
            </a:r>
            <a:r>
              <a:rPr lang="fr-FR" sz="1200" dirty="0">
                <a:solidFill>
                  <a:srgbClr val="FF0000"/>
                </a:solidFill>
                <a:latin typeface="Arial" panose="020B0604020202020204" pitchFamily="34" charset="0"/>
                <a:cs typeface="Arial" panose="020B0604020202020204" pitchFamily="34" charset="0"/>
              </a:rPr>
              <a:t>.</a:t>
            </a:r>
          </a:p>
          <a:p>
            <a:endParaRPr lang="fr-FR"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596581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pied de page 5"/>
          <p:cNvSpPr>
            <a:spLocks noGrp="1"/>
          </p:cNvSpPr>
          <p:nvPr>
            <p:ph type="ftr" sz="quarter" idx="11"/>
          </p:nvPr>
        </p:nvSpPr>
        <p:spPr>
          <a:xfrm>
            <a:off x="3517514" y="6285122"/>
            <a:ext cx="5446974" cy="274320"/>
          </a:xfrm>
        </p:spPr>
        <p:txBody>
          <a:bodyPr/>
          <a:lstStyle/>
          <a:p>
            <a:r>
              <a:rPr lang="fr-FR" sz="600" dirty="0" smtClean="0">
                <a:latin typeface="Arial" panose="020B0604020202020204" pitchFamily="34" charset="0"/>
                <a:cs typeface="Arial" panose="020B0604020202020204" pitchFamily="34" charset="0"/>
              </a:rPr>
              <a:t>Direction Stratégie, Partenariat et relations Extérieures</a:t>
            </a:r>
            <a:endParaRPr lang="fr-FR" sz="600" dirty="0">
              <a:latin typeface="Arial" panose="020B0604020202020204" pitchFamily="34" charset="0"/>
              <a:cs typeface="Arial" panose="020B0604020202020204" pitchFamily="34" charset="0"/>
            </a:endParaRPr>
          </a:p>
        </p:txBody>
      </p:sp>
      <p:sp>
        <p:nvSpPr>
          <p:cNvPr id="4" name="ZoneTexte 3"/>
          <p:cNvSpPr txBox="1"/>
          <p:nvPr/>
        </p:nvSpPr>
        <p:spPr>
          <a:xfrm>
            <a:off x="811172" y="692696"/>
            <a:ext cx="7416824" cy="1154162"/>
          </a:xfrm>
          <a:prstGeom prst="rect">
            <a:avLst/>
          </a:prstGeom>
          <a:noFill/>
        </p:spPr>
        <p:txBody>
          <a:bodyPr wrap="square" rtlCol="0">
            <a:spAutoFit/>
          </a:bodyPr>
          <a:lstStyle/>
          <a:p>
            <a:r>
              <a:rPr lang="fr-FR" b="1" dirty="0" smtClean="0">
                <a:latin typeface="Arial" panose="020B0604020202020204" pitchFamily="34" charset="0"/>
                <a:cs typeface="Arial" panose="020B0604020202020204" pitchFamily="34" charset="0"/>
              </a:rPr>
              <a:t>Les Métiers en tension</a:t>
            </a:r>
          </a:p>
          <a:p>
            <a:endParaRPr lang="fr-FR" sz="1200" b="1" dirty="0" smtClean="0">
              <a:latin typeface="Arial" panose="020B0604020202020204" pitchFamily="34" charset="0"/>
              <a:cs typeface="Arial" panose="020B0604020202020204" pitchFamily="34" charset="0"/>
            </a:endParaRPr>
          </a:p>
          <a:p>
            <a:endParaRPr lang="fr-FR" sz="1200" b="1" dirty="0">
              <a:latin typeface="Arial" panose="020B0604020202020204" pitchFamily="34" charset="0"/>
              <a:cs typeface="Arial" panose="020B0604020202020204" pitchFamily="34" charset="0"/>
            </a:endParaRPr>
          </a:p>
          <a:p>
            <a:r>
              <a:rPr lang="fr-FR" sz="1400" b="1" dirty="0" smtClean="0">
                <a:latin typeface="Arial" panose="020B0604020202020204" pitchFamily="34" charset="0"/>
                <a:cs typeface="Arial" panose="020B0604020202020204" pitchFamily="34" charset="0"/>
              </a:rPr>
              <a:t>De quoi parle t-on ?... </a:t>
            </a:r>
            <a:r>
              <a:rPr lang="fr-FR" sz="1400" b="1" dirty="0" smtClean="0">
                <a:solidFill>
                  <a:srgbClr val="002060"/>
                </a:solidFill>
                <a:latin typeface="Arial" panose="020B0604020202020204" pitchFamily="34" charset="0"/>
                <a:cs typeface="Arial" panose="020B0604020202020204" pitchFamily="34" charset="0"/>
              </a:rPr>
              <a:t>Des données quanti/</a:t>
            </a:r>
            <a:r>
              <a:rPr lang="fr-FR" sz="1400" b="1" dirty="0" err="1" smtClean="0">
                <a:solidFill>
                  <a:srgbClr val="002060"/>
                </a:solidFill>
                <a:latin typeface="Arial" panose="020B0604020202020204" pitchFamily="34" charset="0"/>
                <a:cs typeface="Arial" panose="020B0604020202020204" pitchFamily="34" charset="0"/>
              </a:rPr>
              <a:t>quali</a:t>
            </a:r>
            <a:r>
              <a:rPr lang="fr-FR" sz="1400" b="1" dirty="0" smtClean="0">
                <a:solidFill>
                  <a:srgbClr val="002060"/>
                </a:solidFill>
                <a:latin typeface="Arial" panose="020B0604020202020204" pitchFamily="34" charset="0"/>
                <a:cs typeface="Arial" panose="020B0604020202020204" pitchFamily="34" charset="0"/>
              </a:rPr>
              <a:t> pour anticiper</a:t>
            </a:r>
          </a:p>
          <a:p>
            <a:endParaRPr lang="fr-FR" sz="1300" b="1" dirty="0" smtClean="0">
              <a:latin typeface="Arial" panose="020B0604020202020204" pitchFamily="34" charset="0"/>
              <a:cs typeface="Arial" panose="020B0604020202020204" pitchFamily="34" charset="0"/>
            </a:endParaRPr>
          </a:p>
        </p:txBody>
      </p:sp>
      <p:cxnSp>
        <p:nvCxnSpPr>
          <p:cNvPr id="3" name="Connecteur droit 2"/>
          <p:cNvCxnSpPr/>
          <p:nvPr/>
        </p:nvCxnSpPr>
        <p:spPr>
          <a:xfrm>
            <a:off x="3419872" y="980728"/>
            <a:ext cx="4752528"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ZoneTexte 6"/>
          <p:cNvSpPr txBox="1"/>
          <p:nvPr/>
        </p:nvSpPr>
        <p:spPr>
          <a:xfrm>
            <a:off x="733500" y="1772816"/>
            <a:ext cx="7416824" cy="3231654"/>
          </a:xfrm>
          <a:prstGeom prst="rect">
            <a:avLst/>
          </a:prstGeom>
          <a:noFill/>
        </p:spPr>
        <p:txBody>
          <a:bodyPr wrap="square" rtlCol="0">
            <a:spAutoFit/>
          </a:bodyPr>
          <a:lstStyle/>
          <a:p>
            <a:pPr marL="171450" indent="-171450">
              <a:buFont typeface="Symbol"/>
              <a:buChar char="Þ"/>
            </a:pPr>
            <a:endParaRPr lang="fr-FR" sz="1200" dirty="0">
              <a:latin typeface="Arial" panose="020B0604020202020204" pitchFamily="34" charset="0"/>
              <a:cs typeface="Arial" panose="020B0604020202020204" pitchFamily="34" charset="0"/>
            </a:endParaRPr>
          </a:p>
          <a:p>
            <a:pPr marL="171450" indent="-171450">
              <a:buFont typeface="Symbol"/>
              <a:buChar char="Þ"/>
            </a:pPr>
            <a:r>
              <a:rPr lang="fr-FR" sz="1200" b="1" dirty="0" smtClean="0">
                <a:latin typeface="Arial" panose="020B0604020202020204" pitchFamily="34" charset="0"/>
                <a:cs typeface="Arial" panose="020B0604020202020204" pitchFamily="34" charset="0"/>
              </a:rPr>
              <a:t>Difficultés de recrutement</a:t>
            </a:r>
            <a:r>
              <a:rPr lang="fr-FR" sz="1200" dirty="0" smtClean="0">
                <a:latin typeface="Arial" panose="020B0604020202020204" pitchFamily="34" charset="0"/>
                <a:cs typeface="Arial" panose="020B0604020202020204" pitchFamily="34" charset="0"/>
              </a:rPr>
              <a:t> : Que le recrutement ait été mené à son terme ou non, l’entreprise a pu rencontrer des difficultés de recrutement. Dans le cadre de l’enquête </a:t>
            </a:r>
            <a:r>
              <a:rPr lang="fr-FR" sz="1200" b="1" dirty="0" smtClean="0">
                <a:solidFill>
                  <a:schemeClr val="accent5"/>
                </a:solidFill>
                <a:latin typeface="Arial" panose="020B0604020202020204" pitchFamily="34" charset="0"/>
                <a:cs typeface="Arial" panose="020B0604020202020204" pitchFamily="34" charset="0"/>
              </a:rPr>
              <a:t>BMO Pôle emploi</a:t>
            </a:r>
            <a:r>
              <a:rPr lang="fr-FR" sz="1200" dirty="0" smtClean="0">
                <a:latin typeface="Arial" panose="020B0604020202020204" pitchFamily="34" charset="0"/>
                <a:cs typeface="Arial" panose="020B0604020202020204" pitchFamily="34" charset="0"/>
              </a:rPr>
              <a:t>, près de 320.000 établissements franciliens sont interrogés sur leurs perspectives de recrutement et sur les risques de difficultés de recrutement. Les résultats sont affinés du niveau national aux 25 bassins d’emploi Etat/Région franciliens en passant par la région et les départements.</a:t>
            </a:r>
            <a:br>
              <a:rPr lang="fr-FR" sz="1200" dirty="0" smtClean="0">
                <a:latin typeface="Arial" panose="020B0604020202020204" pitchFamily="34" charset="0"/>
                <a:cs typeface="Arial" panose="020B0604020202020204" pitchFamily="34" charset="0"/>
              </a:rPr>
            </a:br>
            <a:endParaRPr lang="fr-FR" sz="1200" dirty="0" smtClean="0">
              <a:latin typeface="Arial" panose="020B0604020202020204" pitchFamily="34" charset="0"/>
              <a:cs typeface="Arial" panose="020B0604020202020204" pitchFamily="34" charset="0"/>
            </a:endParaRPr>
          </a:p>
          <a:p>
            <a:pPr marL="171450" indent="-171450">
              <a:buFont typeface="Symbol"/>
              <a:buChar char="Þ"/>
            </a:pPr>
            <a:r>
              <a:rPr lang="fr-FR" sz="1200" b="1" dirty="0" smtClean="0">
                <a:latin typeface="Arial" panose="020B0604020202020204" pitchFamily="34" charset="0"/>
                <a:cs typeface="Arial" panose="020B0604020202020204" pitchFamily="34" charset="0"/>
              </a:rPr>
              <a:t>Besoins en emploi : </a:t>
            </a:r>
            <a:r>
              <a:rPr lang="fr-FR" sz="1200" dirty="0" smtClean="0">
                <a:latin typeface="Arial" panose="020B0604020202020204" pitchFamily="34" charset="0"/>
                <a:cs typeface="Arial" panose="020B0604020202020204" pitchFamily="34" charset="0"/>
              </a:rPr>
              <a:t>Piloté par le Préfet, Secrétaire Général pour les Affaires Régionales un groupe de travail a été défini pour </a:t>
            </a:r>
            <a:r>
              <a:rPr lang="fr-FR" sz="1200" dirty="0" smtClean="0">
                <a:solidFill>
                  <a:srgbClr val="0070C0"/>
                </a:solidFill>
                <a:latin typeface="Arial" panose="020B0604020202020204" pitchFamily="34" charset="0"/>
                <a:cs typeface="Arial" panose="020B0604020202020204" pitchFamily="34" charset="0"/>
              </a:rPr>
              <a:t>mesurer et actualiser les besoins en emploi </a:t>
            </a:r>
            <a:r>
              <a:rPr lang="fr-FR" sz="1200" dirty="0" smtClean="0">
                <a:latin typeface="Arial" panose="020B0604020202020204" pitchFamily="34" charset="0"/>
                <a:cs typeface="Arial" panose="020B0604020202020204" pitchFamily="34" charset="0"/>
              </a:rPr>
              <a:t>dans le cadre des grands projets franciliens (Grand Paris Express, Jeux Olympiques et Paralympiques, ANRU, Terminal 4 ADP, etc). Ce groupe réunit également donneurs d’ordre et branches professionnelles.</a:t>
            </a:r>
          </a:p>
          <a:p>
            <a:endParaRPr lang="fr-FR" sz="1200" dirty="0">
              <a:latin typeface="Arial" panose="020B0604020202020204" pitchFamily="34" charset="0"/>
              <a:cs typeface="Arial" panose="020B0604020202020204" pitchFamily="34" charset="0"/>
            </a:endParaRPr>
          </a:p>
          <a:p>
            <a:pPr marL="171450" indent="-171450">
              <a:buFont typeface="Symbol"/>
              <a:buChar char="Þ"/>
            </a:pPr>
            <a:endParaRPr lang="fr-FR" sz="1200" dirty="0" smtClean="0">
              <a:latin typeface="Arial" panose="020B0604020202020204" pitchFamily="34" charset="0"/>
              <a:cs typeface="Arial" panose="020B0604020202020204" pitchFamily="34" charset="0"/>
            </a:endParaRPr>
          </a:p>
          <a:p>
            <a:pPr marL="171450" indent="-171450">
              <a:buFont typeface="Symbol"/>
              <a:buChar char="Þ"/>
            </a:pPr>
            <a:r>
              <a:rPr lang="fr-FR" sz="1200" dirty="0" smtClean="0">
                <a:latin typeface="Arial" panose="020B0604020202020204" pitchFamily="34" charset="0"/>
                <a:cs typeface="Arial" panose="020B0604020202020204" pitchFamily="34" charset="0"/>
              </a:rPr>
              <a:t>…Nous reviendrons sur ces deux analyses.</a:t>
            </a:r>
          </a:p>
          <a:p>
            <a:pPr marL="171450" indent="-171450">
              <a:buFont typeface="Symbol"/>
              <a:buChar char="Þ"/>
            </a:pPr>
            <a:endParaRPr lang="fr-FR" sz="1200" dirty="0" smtClean="0">
              <a:latin typeface="Arial" panose="020B0604020202020204" pitchFamily="34" charset="0"/>
              <a:cs typeface="Arial" panose="020B0604020202020204" pitchFamily="34" charset="0"/>
            </a:endParaRPr>
          </a:p>
          <a:p>
            <a:pPr marL="171450" indent="-171450">
              <a:buFont typeface="Symbol"/>
              <a:buChar char="Þ"/>
            </a:pPr>
            <a:endParaRPr lang="fr-FR" sz="1200" dirty="0">
              <a:latin typeface="Arial" panose="020B0604020202020204" pitchFamily="34" charset="0"/>
              <a:cs typeface="Arial" panose="020B0604020202020204" pitchFamily="34" charset="0"/>
            </a:endParaRPr>
          </a:p>
          <a:p>
            <a:r>
              <a:rPr lang="fr-FR" sz="1200" dirty="0" smtClean="0">
                <a:latin typeface="Arial" panose="020B0604020202020204" pitchFamily="34" charset="0"/>
                <a:cs typeface="Arial" panose="020B0604020202020204" pitchFamily="34" charset="0"/>
              </a:rPr>
              <a:t> </a:t>
            </a:r>
            <a:endParaRPr lang="fr-FR"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047271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pied de page 5"/>
          <p:cNvSpPr>
            <a:spLocks noGrp="1"/>
          </p:cNvSpPr>
          <p:nvPr>
            <p:ph type="ftr" sz="quarter" idx="11"/>
          </p:nvPr>
        </p:nvSpPr>
        <p:spPr>
          <a:xfrm>
            <a:off x="3517514" y="6285122"/>
            <a:ext cx="5446974" cy="274320"/>
          </a:xfrm>
        </p:spPr>
        <p:txBody>
          <a:bodyPr/>
          <a:lstStyle/>
          <a:p>
            <a:r>
              <a:rPr lang="fr-FR" sz="600" dirty="0" smtClean="0">
                <a:latin typeface="Arial" panose="020B0604020202020204" pitchFamily="34" charset="0"/>
                <a:cs typeface="Arial" panose="020B0604020202020204" pitchFamily="34" charset="0"/>
              </a:rPr>
              <a:t>Direction Stratégie, Partenariat et relations Extérieures</a:t>
            </a:r>
            <a:endParaRPr lang="fr-FR" sz="600" dirty="0">
              <a:latin typeface="Arial" panose="020B0604020202020204" pitchFamily="34" charset="0"/>
              <a:cs typeface="Arial" panose="020B0604020202020204" pitchFamily="34" charset="0"/>
            </a:endParaRPr>
          </a:p>
        </p:txBody>
      </p:sp>
      <p:sp>
        <p:nvSpPr>
          <p:cNvPr id="4" name="ZoneTexte 3"/>
          <p:cNvSpPr txBox="1"/>
          <p:nvPr/>
        </p:nvSpPr>
        <p:spPr>
          <a:xfrm>
            <a:off x="811172" y="692696"/>
            <a:ext cx="7416824" cy="1154162"/>
          </a:xfrm>
          <a:prstGeom prst="rect">
            <a:avLst/>
          </a:prstGeom>
          <a:noFill/>
        </p:spPr>
        <p:txBody>
          <a:bodyPr wrap="square" rtlCol="0">
            <a:spAutoFit/>
          </a:bodyPr>
          <a:lstStyle/>
          <a:p>
            <a:r>
              <a:rPr lang="fr-FR" b="1" dirty="0" smtClean="0">
                <a:latin typeface="Arial" panose="020B0604020202020204" pitchFamily="34" charset="0"/>
                <a:cs typeface="Arial" panose="020B0604020202020204" pitchFamily="34" charset="0"/>
              </a:rPr>
              <a:t>Les Métiers en tension</a:t>
            </a:r>
          </a:p>
          <a:p>
            <a:endParaRPr lang="fr-FR" sz="1200" b="1" dirty="0" smtClean="0">
              <a:latin typeface="Arial" panose="020B0604020202020204" pitchFamily="34" charset="0"/>
              <a:cs typeface="Arial" panose="020B0604020202020204" pitchFamily="34" charset="0"/>
            </a:endParaRPr>
          </a:p>
          <a:p>
            <a:endParaRPr lang="fr-FR" sz="1200" b="1" dirty="0">
              <a:latin typeface="Arial" panose="020B0604020202020204" pitchFamily="34" charset="0"/>
              <a:cs typeface="Arial" panose="020B0604020202020204" pitchFamily="34" charset="0"/>
            </a:endParaRPr>
          </a:p>
          <a:p>
            <a:r>
              <a:rPr lang="fr-FR" sz="1400" b="1" dirty="0" smtClean="0">
                <a:latin typeface="Arial" panose="020B0604020202020204" pitchFamily="34" charset="0"/>
                <a:cs typeface="Arial" panose="020B0604020202020204" pitchFamily="34" charset="0"/>
              </a:rPr>
              <a:t>Quels motifs ? (objectivés ou subjectifs)</a:t>
            </a:r>
          </a:p>
          <a:p>
            <a:endParaRPr lang="fr-FR" sz="1300" b="1" dirty="0" smtClean="0">
              <a:latin typeface="Arial" panose="020B0604020202020204" pitchFamily="34" charset="0"/>
              <a:cs typeface="Arial" panose="020B0604020202020204" pitchFamily="34" charset="0"/>
            </a:endParaRPr>
          </a:p>
        </p:txBody>
      </p:sp>
      <p:cxnSp>
        <p:nvCxnSpPr>
          <p:cNvPr id="3" name="Connecteur droit 2"/>
          <p:cNvCxnSpPr/>
          <p:nvPr/>
        </p:nvCxnSpPr>
        <p:spPr>
          <a:xfrm>
            <a:off x="3419872" y="980728"/>
            <a:ext cx="4752528"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ZoneTexte 6"/>
          <p:cNvSpPr txBox="1"/>
          <p:nvPr/>
        </p:nvSpPr>
        <p:spPr>
          <a:xfrm>
            <a:off x="733500" y="1772816"/>
            <a:ext cx="7416824" cy="646331"/>
          </a:xfrm>
          <a:prstGeom prst="rect">
            <a:avLst/>
          </a:prstGeom>
          <a:noFill/>
        </p:spPr>
        <p:txBody>
          <a:bodyPr wrap="square" rtlCol="0">
            <a:spAutoFit/>
          </a:bodyPr>
          <a:lstStyle/>
          <a:p>
            <a:endParaRPr lang="fr-FR" sz="1200" dirty="0" smtClean="0">
              <a:latin typeface="Arial" panose="020B0604020202020204" pitchFamily="34" charset="0"/>
              <a:cs typeface="Arial" panose="020B0604020202020204" pitchFamily="34" charset="0"/>
            </a:endParaRPr>
          </a:p>
          <a:p>
            <a:pPr marL="171450" indent="-171450">
              <a:buFont typeface="Symbol"/>
              <a:buChar char="Þ"/>
            </a:pPr>
            <a:endParaRPr lang="fr-FR" sz="1200" dirty="0">
              <a:latin typeface="Arial" panose="020B0604020202020204" pitchFamily="34" charset="0"/>
              <a:cs typeface="Arial" panose="020B0604020202020204" pitchFamily="34" charset="0"/>
            </a:endParaRPr>
          </a:p>
          <a:p>
            <a:r>
              <a:rPr lang="fr-FR" sz="1200" dirty="0" smtClean="0">
                <a:latin typeface="Arial" panose="020B0604020202020204" pitchFamily="34" charset="0"/>
                <a:cs typeface="Arial" panose="020B0604020202020204" pitchFamily="34" charset="0"/>
              </a:rPr>
              <a:t> </a:t>
            </a:r>
            <a:endParaRPr lang="fr-FR" sz="1200" dirty="0">
              <a:latin typeface="Arial" panose="020B0604020202020204" pitchFamily="34" charset="0"/>
              <a:cs typeface="Arial" panose="020B0604020202020204" pitchFamily="34" charset="0"/>
            </a:endParaRPr>
          </a:p>
        </p:txBody>
      </p:sp>
      <p:sp>
        <p:nvSpPr>
          <p:cNvPr id="2" name="Rectangle 1"/>
          <p:cNvSpPr/>
          <p:nvPr/>
        </p:nvSpPr>
        <p:spPr>
          <a:xfrm>
            <a:off x="899592" y="1772816"/>
            <a:ext cx="1872208" cy="14381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Attractivité des métiers</a:t>
            </a:r>
            <a:endParaRPr lang="fr-FR" dirty="0"/>
          </a:p>
        </p:txBody>
      </p:sp>
      <p:sp>
        <p:nvSpPr>
          <p:cNvPr id="8" name="Rectangle 7"/>
          <p:cNvSpPr/>
          <p:nvPr/>
        </p:nvSpPr>
        <p:spPr>
          <a:xfrm>
            <a:off x="2915816" y="1782793"/>
            <a:ext cx="1872208" cy="143812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Attractivité des entreprises</a:t>
            </a:r>
            <a:endParaRPr lang="fr-FR" dirty="0"/>
          </a:p>
        </p:txBody>
      </p:sp>
      <p:sp>
        <p:nvSpPr>
          <p:cNvPr id="9" name="Rectangle 8"/>
          <p:cNvSpPr/>
          <p:nvPr/>
        </p:nvSpPr>
        <p:spPr>
          <a:xfrm>
            <a:off x="4932040" y="1782312"/>
            <a:ext cx="1872208" cy="1438126"/>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Attractivité des territoires</a:t>
            </a:r>
            <a:endParaRPr lang="fr-FR" dirty="0"/>
          </a:p>
        </p:txBody>
      </p:sp>
      <p:sp>
        <p:nvSpPr>
          <p:cNvPr id="10" name="Rectangle 9"/>
          <p:cNvSpPr/>
          <p:nvPr/>
        </p:nvSpPr>
        <p:spPr>
          <a:xfrm>
            <a:off x="6948264" y="1782312"/>
            <a:ext cx="1872208" cy="1438126"/>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Compétences disponibles</a:t>
            </a:r>
            <a:endParaRPr lang="fr-FR" dirty="0"/>
          </a:p>
        </p:txBody>
      </p:sp>
      <p:sp>
        <p:nvSpPr>
          <p:cNvPr id="11" name="Rectangle 10"/>
          <p:cNvSpPr/>
          <p:nvPr/>
        </p:nvSpPr>
        <p:spPr>
          <a:xfrm>
            <a:off x="899592" y="3429000"/>
            <a:ext cx="1872208" cy="2376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smtClean="0"/>
              <a:t>Type de contrat, salaire, durée &amp; horaire de travail, conditions spécifiques (charge physique, émotionnelle…) </a:t>
            </a:r>
          </a:p>
          <a:p>
            <a:pPr algn="ctr"/>
            <a:endParaRPr lang="fr-FR" sz="1100" dirty="0"/>
          </a:p>
          <a:p>
            <a:pPr algn="ctr"/>
            <a:r>
              <a:rPr lang="fr-FR" sz="1100" dirty="0" smtClean="0"/>
              <a:t>Représentation du métier (genre supposé ou réel…)</a:t>
            </a:r>
          </a:p>
          <a:p>
            <a:pPr algn="ctr"/>
            <a:r>
              <a:rPr lang="fr-FR" sz="1100" dirty="0" smtClean="0"/>
              <a:t>Nouveaux métiers peu connus</a:t>
            </a:r>
          </a:p>
          <a:p>
            <a:pPr algn="ctr"/>
            <a:endParaRPr lang="fr-FR" sz="1100" dirty="0"/>
          </a:p>
          <a:p>
            <a:pPr algn="ctr"/>
            <a:endParaRPr lang="fr-FR" sz="1100" dirty="0"/>
          </a:p>
        </p:txBody>
      </p:sp>
      <p:sp>
        <p:nvSpPr>
          <p:cNvPr id="12" name="Rectangle 11"/>
          <p:cNvSpPr/>
          <p:nvPr/>
        </p:nvSpPr>
        <p:spPr>
          <a:xfrm>
            <a:off x="2915816" y="3429000"/>
            <a:ext cx="1872208" cy="2376264"/>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smtClean="0"/>
              <a:t>Taille des entreprises, possibilité de mobilité professionnelle ou géographique,  cadre de l’emploi (autonomie, polyvalence…), </a:t>
            </a:r>
          </a:p>
          <a:p>
            <a:pPr algn="ctr"/>
            <a:endParaRPr lang="fr-FR" sz="1100" dirty="0"/>
          </a:p>
          <a:p>
            <a:pPr algn="ctr"/>
            <a:r>
              <a:rPr lang="fr-FR" sz="1100" dirty="0"/>
              <a:t>R</a:t>
            </a:r>
            <a:r>
              <a:rPr lang="fr-FR" sz="1100" dirty="0" smtClean="0"/>
              <a:t>essources RH de l’entreprise, capacité à attirer spontanément des talents, être en phase avec les aspirations</a:t>
            </a:r>
            <a:endParaRPr lang="fr-FR" sz="1100" dirty="0"/>
          </a:p>
        </p:txBody>
      </p:sp>
      <p:sp>
        <p:nvSpPr>
          <p:cNvPr id="13" name="Rectangle 12"/>
          <p:cNvSpPr/>
          <p:nvPr/>
        </p:nvSpPr>
        <p:spPr>
          <a:xfrm>
            <a:off x="4950693" y="3439512"/>
            <a:ext cx="1872208" cy="2365751"/>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smtClean="0"/>
              <a:t>Image globale du territoire, </a:t>
            </a:r>
          </a:p>
          <a:p>
            <a:pPr algn="ctr"/>
            <a:endParaRPr lang="fr-FR" sz="1100" dirty="0" smtClean="0"/>
          </a:p>
          <a:p>
            <a:pPr algn="ctr"/>
            <a:r>
              <a:rPr lang="fr-FR" sz="1100" dirty="0" smtClean="0"/>
              <a:t>Offre transport</a:t>
            </a:r>
          </a:p>
          <a:p>
            <a:pPr algn="ctr"/>
            <a:r>
              <a:rPr lang="fr-FR" sz="1100" dirty="0" smtClean="0"/>
              <a:t>Vitalité économique,</a:t>
            </a:r>
            <a:endParaRPr lang="fr-FR" sz="1100" dirty="0"/>
          </a:p>
          <a:p>
            <a:pPr algn="ctr"/>
            <a:r>
              <a:rPr lang="fr-FR" sz="1100" dirty="0" smtClean="0"/>
              <a:t>Offre scolaire, culturelle, sportive, santé, etc…</a:t>
            </a:r>
          </a:p>
        </p:txBody>
      </p:sp>
      <p:sp>
        <p:nvSpPr>
          <p:cNvPr id="14" name="Rectangle 13"/>
          <p:cNvSpPr/>
          <p:nvPr/>
        </p:nvSpPr>
        <p:spPr>
          <a:xfrm>
            <a:off x="6938317" y="3440500"/>
            <a:ext cx="1872208" cy="2364764"/>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smtClean="0"/>
              <a:t>Formation initiale, continue, demandeur d’emploi (mutation technique, numérique, écologique, relation client)</a:t>
            </a:r>
          </a:p>
          <a:p>
            <a:pPr algn="ctr"/>
            <a:endParaRPr lang="fr-FR" sz="1100" dirty="0"/>
          </a:p>
          <a:p>
            <a:pPr algn="ctr"/>
            <a:r>
              <a:rPr lang="fr-FR" sz="1100" dirty="0" smtClean="0"/>
              <a:t>Savoir de base</a:t>
            </a:r>
          </a:p>
          <a:p>
            <a:pPr algn="ctr"/>
            <a:endParaRPr lang="fr-FR" sz="1100" dirty="0"/>
          </a:p>
          <a:p>
            <a:pPr algn="ctr"/>
            <a:r>
              <a:rPr lang="fr-FR" sz="1100" dirty="0" smtClean="0"/>
              <a:t>Savoir être</a:t>
            </a:r>
            <a:endParaRPr lang="fr-FR" sz="1100" dirty="0"/>
          </a:p>
        </p:txBody>
      </p:sp>
      <p:sp>
        <p:nvSpPr>
          <p:cNvPr id="15" name="Rectangle 14"/>
          <p:cNvSpPr/>
          <p:nvPr/>
        </p:nvSpPr>
        <p:spPr>
          <a:xfrm>
            <a:off x="1807890" y="5949280"/>
            <a:ext cx="6220494" cy="3326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smtClean="0">
                <a:solidFill>
                  <a:schemeClr val="tx1"/>
                </a:solidFill>
              </a:rPr>
              <a:t>Freins périphériques à l’emploi (mobilité, garde d’enfants, logement…)</a:t>
            </a:r>
            <a:endParaRPr lang="fr-FR" sz="1100" dirty="0">
              <a:solidFill>
                <a:schemeClr val="tx1"/>
              </a:solidFill>
            </a:endParaRPr>
          </a:p>
        </p:txBody>
      </p:sp>
    </p:spTree>
    <p:extLst>
      <p:ext uri="{BB962C8B-B14F-4D97-AF65-F5344CB8AC3E}">
        <p14:creationId xmlns:p14="http://schemas.microsoft.com/office/powerpoint/2010/main" val="205425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pied de page 5"/>
          <p:cNvSpPr>
            <a:spLocks noGrp="1"/>
          </p:cNvSpPr>
          <p:nvPr>
            <p:ph type="ftr" sz="quarter" idx="11"/>
          </p:nvPr>
        </p:nvSpPr>
        <p:spPr>
          <a:xfrm>
            <a:off x="3517514" y="6285122"/>
            <a:ext cx="5446974" cy="274320"/>
          </a:xfrm>
        </p:spPr>
        <p:txBody>
          <a:bodyPr/>
          <a:lstStyle/>
          <a:p>
            <a:r>
              <a:rPr lang="fr-FR" sz="600" dirty="0" smtClean="0">
                <a:latin typeface="Arial" panose="020B0604020202020204" pitchFamily="34" charset="0"/>
                <a:cs typeface="Arial" panose="020B0604020202020204" pitchFamily="34" charset="0"/>
              </a:rPr>
              <a:t>Direction Stratégie, Partenariat et relations Extérieures</a:t>
            </a:r>
            <a:endParaRPr lang="fr-FR" sz="600" dirty="0">
              <a:latin typeface="Arial" panose="020B0604020202020204" pitchFamily="34" charset="0"/>
              <a:cs typeface="Arial" panose="020B0604020202020204" pitchFamily="34" charset="0"/>
            </a:endParaRPr>
          </a:p>
        </p:txBody>
      </p:sp>
      <p:sp>
        <p:nvSpPr>
          <p:cNvPr id="4" name="ZoneTexte 3"/>
          <p:cNvSpPr txBox="1"/>
          <p:nvPr/>
        </p:nvSpPr>
        <p:spPr>
          <a:xfrm>
            <a:off x="395536" y="599810"/>
            <a:ext cx="8280920" cy="830997"/>
          </a:xfrm>
          <a:prstGeom prst="rect">
            <a:avLst/>
          </a:prstGeom>
          <a:noFill/>
        </p:spPr>
        <p:txBody>
          <a:bodyPr wrap="square" rtlCol="0">
            <a:spAutoFit/>
          </a:bodyPr>
          <a:lstStyle/>
          <a:p>
            <a:r>
              <a:rPr lang="fr-FR" sz="1200" b="1" dirty="0" smtClean="0">
                <a:latin typeface="Arial" panose="020B0604020202020204" pitchFamily="34" charset="0"/>
                <a:cs typeface="Arial" panose="020B0604020202020204" pitchFamily="34" charset="0"/>
              </a:rPr>
              <a:t>Zoom sur BMO (Besoin de main d’</a:t>
            </a:r>
            <a:r>
              <a:rPr lang="fr-FR" sz="1200" b="1" dirty="0" err="1" smtClean="0">
                <a:latin typeface="Arial" panose="020B0604020202020204" pitchFamily="34" charset="0"/>
                <a:cs typeface="Arial" panose="020B0604020202020204" pitchFamily="34" charset="0"/>
              </a:rPr>
              <a:t>oeuvre</a:t>
            </a:r>
            <a:r>
              <a:rPr lang="fr-FR" sz="1200" b="1" dirty="0" smtClean="0">
                <a:latin typeface="Arial" panose="020B0604020202020204" pitchFamily="34" charset="0"/>
                <a:cs typeface="Arial" panose="020B0604020202020204" pitchFamily="34" charset="0"/>
              </a:rPr>
              <a:t>)</a:t>
            </a:r>
          </a:p>
          <a:p>
            <a:endParaRPr lang="fr-FR" sz="1200" b="1" dirty="0">
              <a:latin typeface="Arial" panose="020B0604020202020204" pitchFamily="34" charset="0"/>
              <a:cs typeface="Arial" panose="020B0604020202020204" pitchFamily="34" charset="0"/>
            </a:endParaRPr>
          </a:p>
          <a:p>
            <a:pPr marL="628650" lvl="1" indent="-171450">
              <a:buFont typeface="Symbol"/>
              <a:buChar char="Þ"/>
            </a:pPr>
            <a:endParaRPr lang="fr-FR" sz="1200" dirty="0">
              <a:latin typeface="Arial" panose="020B0604020202020204" pitchFamily="34" charset="0"/>
              <a:cs typeface="Arial" panose="020B0604020202020204" pitchFamily="34" charset="0"/>
            </a:endParaRPr>
          </a:p>
          <a:p>
            <a:endParaRPr lang="fr-FR" sz="1200" dirty="0" smtClean="0">
              <a:latin typeface="Arial" panose="020B0604020202020204" pitchFamily="34" charset="0"/>
              <a:cs typeface="Arial" panose="020B0604020202020204" pitchFamily="34" charset="0"/>
            </a:endParaRPr>
          </a:p>
        </p:txBody>
      </p:sp>
      <p:cxnSp>
        <p:nvCxnSpPr>
          <p:cNvPr id="3" name="Connecteur droit 2"/>
          <p:cNvCxnSpPr/>
          <p:nvPr/>
        </p:nvCxnSpPr>
        <p:spPr>
          <a:xfrm>
            <a:off x="3707904" y="836712"/>
            <a:ext cx="4968552"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ZoneTexte 8"/>
          <p:cNvSpPr txBox="1"/>
          <p:nvPr/>
        </p:nvSpPr>
        <p:spPr>
          <a:xfrm>
            <a:off x="0" y="1015308"/>
            <a:ext cx="9144000" cy="723275"/>
          </a:xfrm>
          <a:prstGeom prst="rect">
            <a:avLst/>
          </a:prstGeom>
          <a:noFill/>
        </p:spPr>
        <p:txBody>
          <a:bodyPr wrap="square" rtlCol="0">
            <a:spAutoFit/>
          </a:bodyPr>
          <a:lstStyle/>
          <a:p>
            <a:pPr algn="ctr"/>
            <a:r>
              <a:rPr lang="fr-FR" sz="1400" b="1" dirty="0" smtClean="0">
                <a:solidFill>
                  <a:schemeClr val="tx2"/>
                </a:solidFill>
                <a:latin typeface="Arial" panose="020B0604020202020204" pitchFamily="34" charset="0"/>
                <a:cs typeface="Arial" panose="020B0604020202020204" pitchFamily="34" charset="0"/>
              </a:rPr>
              <a:t>Près de 493 000 projets de recrutements</a:t>
            </a:r>
          </a:p>
          <a:p>
            <a:pPr algn="ctr"/>
            <a:r>
              <a:rPr lang="fr-FR" sz="1400" b="1" dirty="0" smtClean="0">
                <a:solidFill>
                  <a:schemeClr val="tx2"/>
                </a:solidFill>
                <a:latin typeface="Arial" panose="020B0604020202020204" pitchFamily="34" charset="0"/>
                <a:cs typeface="Arial" panose="020B0604020202020204" pitchFamily="34" charset="0"/>
              </a:rPr>
              <a:t>Un chiffre en hausse dans tous les départements</a:t>
            </a:r>
          </a:p>
          <a:p>
            <a:pPr algn="ctr"/>
            <a:endParaRPr lang="fr-FR" sz="1300" b="1" dirty="0" smtClean="0">
              <a:latin typeface="Arial" panose="020B0604020202020204" pitchFamily="34" charset="0"/>
              <a:cs typeface="Arial" panose="020B0604020202020204" pitchFamily="34" charset="0"/>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67846" y="2278725"/>
            <a:ext cx="3921931" cy="32136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43"/>
          <p:cNvSpPr>
            <a:spLocks noChangeArrowheads="1"/>
          </p:cNvSpPr>
          <p:nvPr/>
        </p:nvSpPr>
        <p:spPr bwMode="auto">
          <a:xfrm>
            <a:off x="546181" y="1760688"/>
            <a:ext cx="8912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altLang="fr-FR" sz="1200" b="1" u="sng" dirty="0">
                <a:solidFill>
                  <a:schemeClr val="accent4">
                    <a:lumMod val="75000"/>
                  </a:schemeClr>
                </a:solidFill>
                <a:latin typeface="+mj-lt"/>
              </a:rPr>
              <a:t>Val-d’Oise :</a:t>
            </a:r>
            <a:endParaRPr lang="fr-FR" altLang="fr-FR" sz="1200" u="sng" dirty="0">
              <a:solidFill>
                <a:schemeClr val="accent4">
                  <a:lumMod val="75000"/>
                </a:schemeClr>
              </a:solidFill>
              <a:latin typeface="+mj-lt"/>
            </a:endParaRPr>
          </a:p>
        </p:txBody>
      </p:sp>
      <p:sp>
        <p:nvSpPr>
          <p:cNvPr id="10" name="Rectangle 62"/>
          <p:cNvSpPr>
            <a:spLocks noChangeArrowheads="1"/>
          </p:cNvSpPr>
          <p:nvPr/>
        </p:nvSpPr>
        <p:spPr bwMode="auto">
          <a:xfrm>
            <a:off x="5195556" y="3891070"/>
            <a:ext cx="12808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altLang="fr-FR" sz="1200" b="1" u="sng" dirty="0">
                <a:solidFill>
                  <a:schemeClr val="accent4">
                    <a:lumMod val="75000"/>
                  </a:schemeClr>
                </a:solidFill>
                <a:latin typeface="+mj-lt"/>
              </a:rPr>
              <a:t>Seine-et-Marne :</a:t>
            </a:r>
            <a:endParaRPr lang="fr-FR" altLang="fr-FR" sz="1200" u="sng" dirty="0">
              <a:solidFill>
                <a:schemeClr val="accent4">
                  <a:lumMod val="75000"/>
                </a:schemeClr>
              </a:solidFill>
              <a:latin typeface="+mj-lt"/>
            </a:endParaRPr>
          </a:p>
        </p:txBody>
      </p:sp>
      <p:sp>
        <p:nvSpPr>
          <p:cNvPr id="11" name="Rectangle 64"/>
          <p:cNvSpPr>
            <a:spLocks noChangeArrowheads="1"/>
          </p:cNvSpPr>
          <p:nvPr/>
        </p:nvSpPr>
        <p:spPr bwMode="auto">
          <a:xfrm>
            <a:off x="5195556" y="4139429"/>
            <a:ext cx="1155766" cy="33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nSpc>
                <a:spcPts val="1300"/>
              </a:lnSpc>
            </a:pPr>
            <a:r>
              <a:rPr lang="fr-FR" altLang="fr-FR" sz="1200" b="1" dirty="0" smtClean="0">
                <a:solidFill>
                  <a:schemeClr val="accent4">
                    <a:lumMod val="75000"/>
                  </a:schemeClr>
                </a:solidFill>
                <a:latin typeface="+mj-lt"/>
              </a:rPr>
              <a:t>34 753 </a:t>
            </a:r>
            <a:r>
              <a:rPr lang="fr-FR" altLang="fr-FR" sz="1200" b="1" dirty="0">
                <a:solidFill>
                  <a:schemeClr val="accent4">
                    <a:lumMod val="75000"/>
                  </a:schemeClr>
                </a:solidFill>
                <a:latin typeface="+mj-lt"/>
              </a:rPr>
              <a:t>projets </a:t>
            </a:r>
            <a:r>
              <a:rPr lang="fr-FR" altLang="fr-FR" sz="1200" b="1" dirty="0" smtClean="0">
                <a:solidFill>
                  <a:schemeClr val="accent4">
                    <a:lumMod val="75000"/>
                  </a:schemeClr>
                </a:solidFill>
                <a:latin typeface="+mj-lt"/>
              </a:rPr>
              <a:t/>
            </a:r>
            <a:br>
              <a:rPr lang="fr-FR" altLang="fr-FR" sz="1200" b="1" dirty="0" smtClean="0">
                <a:solidFill>
                  <a:schemeClr val="accent4">
                    <a:lumMod val="75000"/>
                  </a:schemeClr>
                </a:solidFill>
                <a:latin typeface="+mj-lt"/>
              </a:rPr>
            </a:br>
            <a:r>
              <a:rPr lang="fr-FR" altLang="fr-FR" sz="1200" b="1" dirty="0" smtClean="0">
                <a:solidFill>
                  <a:schemeClr val="accent4">
                    <a:lumMod val="75000"/>
                  </a:schemeClr>
                </a:solidFill>
                <a:latin typeface="+mj-lt"/>
              </a:rPr>
              <a:t>de </a:t>
            </a:r>
            <a:r>
              <a:rPr lang="fr-FR" altLang="fr-FR" sz="1200" b="1" dirty="0">
                <a:solidFill>
                  <a:schemeClr val="accent4">
                    <a:lumMod val="75000"/>
                  </a:schemeClr>
                </a:solidFill>
                <a:latin typeface="+mj-lt"/>
              </a:rPr>
              <a:t>recrutement</a:t>
            </a:r>
            <a:endParaRPr lang="fr-FR" altLang="fr-FR" sz="1200" dirty="0">
              <a:solidFill>
                <a:schemeClr val="accent4">
                  <a:lumMod val="75000"/>
                </a:schemeClr>
              </a:solidFill>
              <a:latin typeface="+mj-lt"/>
            </a:endParaRPr>
          </a:p>
        </p:txBody>
      </p:sp>
      <p:sp>
        <p:nvSpPr>
          <p:cNvPr id="12" name="Rectangle 86"/>
          <p:cNvSpPr>
            <a:spLocks noChangeArrowheads="1"/>
          </p:cNvSpPr>
          <p:nvPr/>
        </p:nvSpPr>
        <p:spPr bwMode="auto">
          <a:xfrm>
            <a:off x="5094568" y="2306389"/>
            <a:ext cx="146193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altLang="fr-FR" sz="1200" b="1" u="sng" dirty="0">
                <a:solidFill>
                  <a:schemeClr val="accent4">
                    <a:lumMod val="75000"/>
                  </a:schemeClr>
                </a:solidFill>
                <a:latin typeface="+mj-lt"/>
              </a:rPr>
              <a:t>Seine-Saint-Denis :</a:t>
            </a:r>
            <a:endParaRPr lang="fr-FR" altLang="fr-FR" sz="1200" u="sng" dirty="0">
              <a:solidFill>
                <a:schemeClr val="accent4">
                  <a:lumMod val="75000"/>
                </a:schemeClr>
              </a:solidFill>
              <a:latin typeface="+mj-lt"/>
            </a:endParaRPr>
          </a:p>
        </p:txBody>
      </p:sp>
      <p:sp>
        <p:nvSpPr>
          <p:cNvPr id="13" name="Rectangle 88"/>
          <p:cNvSpPr>
            <a:spLocks noChangeArrowheads="1"/>
          </p:cNvSpPr>
          <p:nvPr/>
        </p:nvSpPr>
        <p:spPr bwMode="auto">
          <a:xfrm>
            <a:off x="5094568" y="2536510"/>
            <a:ext cx="1155766" cy="33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nSpc>
                <a:spcPts val="1300"/>
              </a:lnSpc>
            </a:pPr>
            <a:r>
              <a:rPr lang="fr-FR" altLang="fr-FR" sz="1200" b="1" dirty="0" smtClean="0">
                <a:solidFill>
                  <a:schemeClr val="accent4">
                    <a:lumMod val="75000"/>
                  </a:schemeClr>
                </a:solidFill>
                <a:latin typeface="+mj-lt"/>
              </a:rPr>
              <a:t>42 602 projets </a:t>
            </a:r>
            <a:br>
              <a:rPr lang="fr-FR" altLang="fr-FR" sz="1200" b="1" dirty="0" smtClean="0">
                <a:solidFill>
                  <a:schemeClr val="accent4">
                    <a:lumMod val="75000"/>
                  </a:schemeClr>
                </a:solidFill>
                <a:latin typeface="+mj-lt"/>
              </a:rPr>
            </a:br>
            <a:r>
              <a:rPr lang="fr-FR" altLang="fr-FR" sz="1200" b="1" dirty="0" smtClean="0">
                <a:solidFill>
                  <a:schemeClr val="accent4">
                    <a:lumMod val="75000"/>
                  </a:schemeClr>
                </a:solidFill>
                <a:latin typeface="+mj-lt"/>
              </a:rPr>
              <a:t>de </a:t>
            </a:r>
            <a:r>
              <a:rPr lang="fr-FR" altLang="fr-FR" sz="1200" b="1" dirty="0">
                <a:solidFill>
                  <a:schemeClr val="accent4">
                    <a:lumMod val="75000"/>
                  </a:schemeClr>
                </a:solidFill>
                <a:latin typeface="+mj-lt"/>
              </a:rPr>
              <a:t>recrutement</a:t>
            </a:r>
            <a:endParaRPr lang="fr-FR" altLang="fr-FR" sz="1200" dirty="0">
              <a:solidFill>
                <a:schemeClr val="accent4">
                  <a:lumMod val="75000"/>
                </a:schemeClr>
              </a:solidFill>
              <a:latin typeface="+mj-lt"/>
            </a:endParaRPr>
          </a:p>
        </p:txBody>
      </p:sp>
      <p:sp>
        <p:nvSpPr>
          <p:cNvPr id="14" name="Rectangle 115"/>
          <p:cNvSpPr>
            <a:spLocks noChangeArrowheads="1"/>
          </p:cNvSpPr>
          <p:nvPr/>
        </p:nvSpPr>
        <p:spPr bwMode="auto">
          <a:xfrm>
            <a:off x="447550" y="4496992"/>
            <a:ext cx="128721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altLang="fr-FR" sz="1200" b="1" u="sng" dirty="0">
                <a:solidFill>
                  <a:schemeClr val="accent4">
                    <a:lumMod val="75000"/>
                  </a:schemeClr>
                </a:solidFill>
                <a:latin typeface="+mj-lt"/>
              </a:rPr>
              <a:t>Hauts-de-Seine</a:t>
            </a:r>
            <a:r>
              <a:rPr lang="fr-FR" altLang="fr-FR" sz="1200" b="1" dirty="0">
                <a:solidFill>
                  <a:schemeClr val="accent4">
                    <a:lumMod val="75000"/>
                  </a:schemeClr>
                </a:solidFill>
                <a:latin typeface="+mj-lt"/>
              </a:rPr>
              <a:t> :</a:t>
            </a:r>
            <a:endParaRPr lang="fr-FR" altLang="fr-FR" sz="1200" dirty="0">
              <a:solidFill>
                <a:schemeClr val="accent4">
                  <a:lumMod val="75000"/>
                </a:schemeClr>
              </a:solidFill>
              <a:latin typeface="+mj-lt"/>
            </a:endParaRPr>
          </a:p>
        </p:txBody>
      </p:sp>
      <p:sp>
        <p:nvSpPr>
          <p:cNvPr id="15" name="Rectangle 117"/>
          <p:cNvSpPr>
            <a:spLocks noChangeArrowheads="1"/>
          </p:cNvSpPr>
          <p:nvPr/>
        </p:nvSpPr>
        <p:spPr bwMode="auto">
          <a:xfrm>
            <a:off x="447550" y="4739631"/>
            <a:ext cx="1155766" cy="33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nSpc>
                <a:spcPts val="1300"/>
              </a:lnSpc>
            </a:pPr>
            <a:r>
              <a:rPr lang="fr-FR" altLang="fr-FR" sz="1200" b="1" dirty="0" smtClean="0">
                <a:solidFill>
                  <a:schemeClr val="accent4">
                    <a:lumMod val="75000"/>
                  </a:schemeClr>
                </a:solidFill>
                <a:latin typeface="+mj-lt"/>
              </a:rPr>
              <a:t>89 161 </a:t>
            </a:r>
            <a:r>
              <a:rPr lang="fr-FR" altLang="fr-FR" sz="1200" b="1" dirty="0">
                <a:solidFill>
                  <a:schemeClr val="accent4">
                    <a:lumMod val="75000"/>
                  </a:schemeClr>
                </a:solidFill>
                <a:latin typeface="+mj-lt"/>
              </a:rPr>
              <a:t>projets </a:t>
            </a:r>
            <a:r>
              <a:rPr lang="fr-FR" altLang="fr-FR" sz="1200" b="1" dirty="0" smtClean="0">
                <a:solidFill>
                  <a:schemeClr val="accent4">
                    <a:lumMod val="75000"/>
                  </a:schemeClr>
                </a:solidFill>
                <a:latin typeface="+mj-lt"/>
              </a:rPr>
              <a:t/>
            </a:r>
            <a:br>
              <a:rPr lang="fr-FR" altLang="fr-FR" sz="1200" b="1" dirty="0" smtClean="0">
                <a:solidFill>
                  <a:schemeClr val="accent4">
                    <a:lumMod val="75000"/>
                  </a:schemeClr>
                </a:solidFill>
                <a:latin typeface="+mj-lt"/>
              </a:rPr>
            </a:br>
            <a:r>
              <a:rPr lang="fr-FR" altLang="fr-FR" sz="1200" b="1" dirty="0" smtClean="0">
                <a:solidFill>
                  <a:schemeClr val="accent4">
                    <a:lumMod val="75000"/>
                  </a:schemeClr>
                </a:solidFill>
                <a:latin typeface="+mj-lt"/>
              </a:rPr>
              <a:t>de </a:t>
            </a:r>
            <a:r>
              <a:rPr lang="fr-FR" altLang="fr-FR" sz="1200" b="1" dirty="0">
                <a:solidFill>
                  <a:schemeClr val="accent4">
                    <a:lumMod val="75000"/>
                  </a:schemeClr>
                </a:solidFill>
                <a:latin typeface="+mj-lt"/>
              </a:rPr>
              <a:t>recrutement</a:t>
            </a:r>
            <a:endParaRPr lang="fr-FR" altLang="fr-FR" sz="1200" dirty="0">
              <a:solidFill>
                <a:schemeClr val="accent4">
                  <a:lumMod val="75000"/>
                </a:schemeClr>
              </a:solidFill>
              <a:latin typeface="+mj-lt"/>
            </a:endParaRPr>
          </a:p>
        </p:txBody>
      </p:sp>
      <p:sp>
        <p:nvSpPr>
          <p:cNvPr id="16" name="Rectangle 130"/>
          <p:cNvSpPr>
            <a:spLocks noChangeArrowheads="1"/>
          </p:cNvSpPr>
          <p:nvPr/>
        </p:nvSpPr>
        <p:spPr bwMode="auto">
          <a:xfrm>
            <a:off x="4177180" y="5199847"/>
            <a:ext cx="115256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altLang="fr-FR" sz="1200" b="1" u="sng" dirty="0">
                <a:solidFill>
                  <a:schemeClr val="accent4">
                    <a:lumMod val="75000"/>
                  </a:schemeClr>
                </a:solidFill>
                <a:latin typeface="+mj-lt"/>
              </a:rPr>
              <a:t>Val-de-Marne :</a:t>
            </a:r>
            <a:endParaRPr lang="fr-FR" altLang="fr-FR" sz="1200" u="sng" dirty="0">
              <a:solidFill>
                <a:schemeClr val="accent4">
                  <a:lumMod val="75000"/>
                </a:schemeClr>
              </a:solidFill>
              <a:latin typeface="+mj-lt"/>
            </a:endParaRPr>
          </a:p>
        </p:txBody>
      </p:sp>
      <p:sp>
        <p:nvSpPr>
          <p:cNvPr id="17" name="Rectangle 132"/>
          <p:cNvSpPr>
            <a:spLocks noChangeArrowheads="1"/>
          </p:cNvSpPr>
          <p:nvPr/>
        </p:nvSpPr>
        <p:spPr bwMode="auto">
          <a:xfrm>
            <a:off x="4157014" y="5435026"/>
            <a:ext cx="1155766" cy="33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nSpc>
                <a:spcPts val="1300"/>
              </a:lnSpc>
            </a:pPr>
            <a:r>
              <a:rPr lang="fr-FR" altLang="fr-FR" sz="1200" b="1" dirty="0" smtClean="0">
                <a:solidFill>
                  <a:schemeClr val="accent4">
                    <a:lumMod val="75000"/>
                  </a:schemeClr>
                </a:solidFill>
                <a:latin typeface="+mj-lt"/>
              </a:rPr>
              <a:t>36 908 projets </a:t>
            </a:r>
            <a:br>
              <a:rPr lang="fr-FR" altLang="fr-FR" sz="1200" b="1" dirty="0" smtClean="0">
                <a:solidFill>
                  <a:schemeClr val="accent4">
                    <a:lumMod val="75000"/>
                  </a:schemeClr>
                </a:solidFill>
                <a:latin typeface="+mj-lt"/>
              </a:rPr>
            </a:br>
            <a:r>
              <a:rPr lang="fr-FR" altLang="fr-FR" sz="1200" b="1" dirty="0" smtClean="0">
                <a:solidFill>
                  <a:schemeClr val="accent4">
                    <a:lumMod val="75000"/>
                  </a:schemeClr>
                </a:solidFill>
                <a:latin typeface="+mj-lt"/>
              </a:rPr>
              <a:t>de </a:t>
            </a:r>
            <a:r>
              <a:rPr lang="fr-FR" altLang="fr-FR" sz="1200" b="1" dirty="0">
                <a:solidFill>
                  <a:schemeClr val="accent4">
                    <a:lumMod val="75000"/>
                  </a:schemeClr>
                </a:solidFill>
                <a:latin typeface="+mj-lt"/>
              </a:rPr>
              <a:t>recrutement</a:t>
            </a:r>
            <a:endParaRPr lang="fr-FR" altLang="fr-FR" sz="1200" dirty="0">
              <a:solidFill>
                <a:schemeClr val="accent4">
                  <a:lumMod val="75000"/>
                </a:schemeClr>
              </a:solidFill>
              <a:latin typeface="+mj-lt"/>
            </a:endParaRPr>
          </a:p>
        </p:txBody>
      </p:sp>
      <p:sp>
        <p:nvSpPr>
          <p:cNvPr id="18" name="Rectangle 144"/>
          <p:cNvSpPr>
            <a:spLocks noChangeArrowheads="1"/>
          </p:cNvSpPr>
          <p:nvPr/>
        </p:nvSpPr>
        <p:spPr bwMode="auto">
          <a:xfrm>
            <a:off x="3527401" y="1676999"/>
            <a:ext cx="45204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altLang="fr-FR" sz="1200" b="1" u="sng" dirty="0">
                <a:solidFill>
                  <a:schemeClr val="accent4">
                    <a:lumMod val="75000"/>
                  </a:schemeClr>
                </a:solidFill>
                <a:latin typeface="+mj-lt"/>
              </a:rPr>
              <a:t>Paris :</a:t>
            </a:r>
            <a:endParaRPr lang="fr-FR" altLang="fr-FR" sz="1200" u="sng" dirty="0">
              <a:solidFill>
                <a:schemeClr val="accent4">
                  <a:lumMod val="75000"/>
                </a:schemeClr>
              </a:solidFill>
              <a:latin typeface="+mj-lt"/>
            </a:endParaRPr>
          </a:p>
        </p:txBody>
      </p:sp>
      <p:sp>
        <p:nvSpPr>
          <p:cNvPr id="19" name="Rectangle 146"/>
          <p:cNvSpPr>
            <a:spLocks noChangeArrowheads="1"/>
          </p:cNvSpPr>
          <p:nvPr/>
        </p:nvSpPr>
        <p:spPr bwMode="auto">
          <a:xfrm>
            <a:off x="3527401" y="1945354"/>
            <a:ext cx="1253548" cy="33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nSpc>
                <a:spcPts val="1300"/>
              </a:lnSpc>
            </a:pPr>
            <a:r>
              <a:rPr lang="fr-FR" altLang="fr-FR" sz="1200" b="1" dirty="0" smtClean="0">
                <a:solidFill>
                  <a:schemeClr val="accent4">
                    <a:lumMod val="75000"/>
                  </a:schemeClr>
                </a:solidFill>
                <a:latin typeface="+mj-lt"/>
              </a:rPr>
              <a:t>173 662 projets </a:t>
            </a:r>
            <a:br>
              <a:rPr lang="fr-FR" altLang="fr-FR" sz="1200" b="1" dirty="0" smtClean="0">
                <a:solidFill>
                  <a:schemeClr val="accent4">
                    <a:lumMod val="75000"/>
                  </a:schemeClr>
                </a:solidFill>
                <a:latin typeface="+mj-lt"/>
              </a:rPr>
            </a:br>
            <a:r>
              <a:rPr lang="fr-FR" altLang="fr-FR" sz="1200" b="1" dirty="0" smtClean="0">
                <a:solidFill>
                  <a:schemeClr val="accent4">
                    <a:lumMod val="75000"/>
                  </a:schemeClr>
                </a:solidFill>
                <a:latin typeface="+mj-lt"/>
              </a:rPr>
              <a:t>de </a:t>
            </a:r>
            <a:r>
              <a:rPr lang="fr-FR" altLang="fr-FR" sz="1200" b="1" dirty="0">
                <a:solidFill>
                  <a:schemeClr val="accent4">
                    <a:lumMod val="75000"/>
                  </a:schemeClr>
                </a:solidFill>
                <a:latin typeface="+mj-lt"/>
              </a:rPr>
              <a:t>recrutement</a:t>
            </a:r>
            <a:endParaRPr lang="fr-FR" altLang="fr-FR" sz="1200" dirty="0">
              <a:solidFill>
                <a:schemeClr val="accent4">
                  <a:lumMod val="75000"/>
                </a:schemeClr>
              </a:solidFill>
              <a:latin typeface="+mj-lt"/>
            </a:endParaRPr>
          </a:p>
        </p:txBody>
      </p:sp>
      <p:sp>
        <p:nvSpPr>
          <p:cNvPr id="20" name="Rectangle 170"/>
          <p:cNvSpPr>
            <a:spLocks noChangeArrowheads="1"/>
          </p:cNvSpPr>
          <p:nvPr/>
        </p:nvSpPr>
        <p:spPr bwMode="auto">
          <a:xfrm>
            <a:off x="546181" y="2368110"/>
            <a:ext cx="41998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altLang="fr-FR" sz="1200" b="1" dirty="0" smtClean="0">
                <a:solidFill>
                  <a:schemeClr val="accent4">
                    <a:lumMod val="75000"/>
                  </a:schemeClr>
                </a:solidFill>
                <a:latin typeface="+mj-lt"/>
              </a:rPr>
              <a:t>+28%</a:t>
            </a:r>
            <a:endParaRPr lang="fr-FR" altLang="fr-FR" sz="1200" b="1" dirty="0">
              <a:solidFill>
                <a:schemeClr val="accent4">
                  <a:lumMod val="75000"/>
                </a:schemeClr>
              </a:solidFill>
              <a:latin typeface="+mj-lt"/>
            </a:endParaRPr>
          </a:p>
        </p:txBody>
      </p:sp>
      <p:sp>
        <p:nvSpPr>
          <p:cNvPr id="21" name="Rectangle 171"/>
          <p:cNvSpPr>
            <a:spLocks noChangeArrowheads="1"/>
          </p:cNvSpPr>
          <p:nvPr/>
        </p:nvSpPr>
        <p:spPr bwMode="auto">
          <a:xfrm>
            <a:off x="3527401" y="2296102"/>
            <a:ext cx="41998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altLang="fr-FR" sz="1200" b="1" dirty="0" smtClean="0">
                <a:solidFill>
                  <a:schemeClr val="accent4">
                    <a:lumMod val="75000"/>
                  </a:schemeClr>
                </a:solidFill>
                <a:latin typeface="+mj-lt"/>
              </a:rPr>
              <a:t>+22%</a:t>
            </a:r>
            <a:endParaRPr lang="fr-FR" altLang="fr-FR" sz="1200" b="1" dirty="0">
              <a:solidFill>
                <a:schemeClr val="accent4">
                  <a:lumMod val="75000"/>
                </a:schemeClr>
              </a:solidFill>
              <a:latin typeface="+mj-lt"/>
            </a:endParaRPr>
          </a:p>
        </p:txBody>
      </p:sp>
      <p:sp>
        <p:nvSpPr>
          <p:cNvPr id="22" name="Rectangle 172"/>
          <p:cNvSpPr>
            <a:spLocks noChangeArrowheads="1"/>
          </p:cNvSpPr>
          <p:nvPr/>
        </p:nvSpPr>
        <p:spPr bwMode="auto">
          <a:xfrm>
            <a:off x="5094568" y="2912816"/>
            <a:ext cx="41998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altLang="fr-FR" sz="1200" b="1" dirty="0" smtClean="0">
                <a:solidFill>
                  <a:schemeClr val="accent4">
                    <a:lumMod val="75000"/>
                  </a:schemeClr>
                </a:solidFill>
                <a:latin typeface="+mj-lt"/>
              </a:rPr>
              <a:t>+17%</a:t>
            </a:r>
            <a:endParaRPr lang="fr-FR" altLang="fr-FR" sz="1200" b="1" dirty="0">
              <a:solidFill>
                <a:schemeClr val="accent4">
                  <a:lumMod val="75000"/>
                </a:schemeClr>
              </a:solidFill>
              <a:latin typeface="+mj-lt"/>
            </a:endParaRPr>
          </a:p>
        </p:txBody>
      </p:sp>
      <p:sp>
        <p:nvSpPr>
          <p:cNvPr id="23" name="Rectangle 173"/>
          <p:cNvSpPr>
            <a:spLocks noChangeArrowheads="1"/>
          </p:cNvSpPr>
          <p:nvPr/>
        </p:nvSpPr>
        <p:spPr bwMode="auto">
          <a:xfrm>
            <a:off x="5189497" y="4504322"/>
            <a:ext cx="322204"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altLang="fr-FR" sz="1200" b="1" dirty="0" smtClean="0">
                <a:solidFill>
                  <a:schemeClr val="accent4">
                    <a:lumMod val="75000"/>
                  </a:schemeClr>
                </a:solidFill>
                <a:latin typeface="+mj-lt"/>
              </a:rPr>
              <a:t>+7%</a:t>
            </a:r>
            <a:endParaRPr lang="fr-FR" altLang="fr-FR" sz="1200" b="1" dirty="0">
              <a:solidFill>
                <a:schemeClr val="accent4">
                  <a:lumMod val="75000"/>
                </a:schemeClr>
              </a:solidFill>
              <a:latin typeface="+mj-lt"/>
            </a:endParaRPr>
          </a:p>
        </p:txBody>
      </p:sp>
      <p:sp>
        <p:nvSpPr>
          <p:cNvPr id="24" name="Rectangle 174"/>
          <p:cNvSpPr>
            <a:spLocks noChangeArrowheads="1"/>
          </p:cNvSpPr>
          <p:nvPr/>
        </p:nvSpPr>
        <p:spPr bwMode="auto">
          <a:xfrm>
            <a:off x="4134667" y="5793136"/>
            <a:ext cx="41998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altLang="fr-FR" sz="1200" b="1" dirty="0" smtClean="0">
                <a:solidFill>
                  <a:schemeClr val="accent4">
                    <a:lumMod val="75000"/>
                  </a:schemeClr>
                </a:solidFill>
                <a:latin typeface="+mj-lt"/>
              </a:rPr>
              <a:t>+12%</a:t>
            </a:r>
            <a:endParaRPr lang="fr-FR" altLang="fr-FR" sz="1200" b="1" dirty="0">
              <a:solidFill>
                <a:schemeClr val="accent4">
                  <a:lumMod val="75000"/>
                </a:schemeClr>
              </a:solidFill>
              <a:latin typeface="+mj-lt"/>
            </a:endParaRPr>
          </a:p>
        </p:txBody>
      </p:sp>
      <p:grpSp>
        <p:nvGrpSpPr>
          <p:cNvPr id="25" name="Groupe 24"/>
          <p:cNvGrpSpPr/>
          <p:nvPr/>
        </p:nvGrpSpPr>
        <p:grpSpPr>
          <a:xfrm>
            <a:off x="1732307" y="5268314"/>
            <a:ext cx="1155766" cy="768031"/>
            <a:chOff x="1497044" y="5620598"/>
            <a:chExt cx="1155766" cy="768031"/>
          </a:xfrm>
        </p:grpSpPr>
        <p:sp>
          <p:nvSpPr>
            <p:cNvPr id="26" name="Rectangle 74"/>
            <p:cNvSpPr>
              <a:spLocks noChangeArrowheads="1"/>
            </p:cNvSpPr>
            <p:nvPr/>
          </p:nvSpPr>
          <p:spPr bwMode="auto">
            <a:xfrm>
              <a:off x="1497044" y="5620598"/>
              <a:ext cx="710131" cy="171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nSpc>
                  <a:spcPts val="1300"/>
                </a:lnSpc>
              </a:pPr>
              <a:r>
                <a:rPr lang="fr-FR" altLang="fr-FR" sz="1200" b="1" u="sng" dirty="0">
                  <a:solidFill>
                    <a:schemeClr val="accent4">
                      <a:lumMod val="75000"/>
                    </a:schemeClr>
                  </a:solidFill>
                  <a:latin typeface="+mj-lt"/>
                </a:rPr>
                <a:t>Essonne :</a:t>
              </a:r>
              <a:endParaRPr lang="fr-FR" altLang="fr-FR" sz="1200" u="sng" dirty="0">
                <a:solidFill>
                  <a:schemeClr val="accent4">
                    <a:lumMod val="75000"/>
                  </a:schemeClr>
                </a:solidFill>
                <a:latin typeface="+mj-lt"/>
              </a:endParaRPr>
            </a:p>
          </p:txBody>
        </p:sp>
        <p:sp>
          <p:nvSpPr>
            <p:cNvPr id="27" name="Rectangle 76"/>
            <p:cNvSpPr>
              <a:spLocks noChangeArrowheads="1"/>
            </p:cNvSpPr>
            <p:nvPr/>
          </p:nvSpPr>
          <p:spPr bwMode="auto">
            <a:xfrm>
              <a:off x="1497044" y="5847013"/>
              <a:ext cx="1155766" cy="33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nSpc>
                  <a:spcPts val="1300"/>
                </a:lnSpc>
              </a:pPr>
              <a:r>
                <a:rPr lang="fr-FR" altLang="fr-FR" sz="1200" b="1" dirty="0" smtClean="0">
                  <a:solidFill>
                    <a:schemeClr val="accent4">
                      <a:lumMod val="75000"/>
                    </a:schemeClr>
                  </a:solidFill>
                  <a:latin typeface="+mj-lt"/>
                </a:rPr>
                <a:t>36 060 </a:t>
              </a:r>
              <a:r>
                <a:rPr lang="fr-FR" altLang="fr-FR" sz="1200" b="1" dirty="0">
                  <a:solidFill>
                    <a:schemeClr val="accent4">
                      <a:lumMod val="75000"/>
                    </a:schemeClr>
                  </a:solidFill>
                  <a:latin typeface="+mj-lt"/>
                </a:rPr>
                <a:t>projets </a:t>
              </a:r>
              <a:r>
                <a:rPr lang="fr-FR" altLang="fr-FR" sz="1200" b="1" dirty="0" smtClean="0">
                  <a:solidFill>
                    <a:schemeClr val="accent4">
                      <a:lumMod val="75000"/>
                    </a:schemeClr>
                  </a:solidFill>
                  <a:latin typeface="+mj-lt"/>
                </a:rPr>
                <a:t/>
              </a:r>
              <a:br>
                <a:rPr lang="fr-FR" altLang="fr-FR" sz="1200" b="1" dirty="0" smtClean="0">
                  <a:solidFill>
                    <a:schemeClr val="accent4">
                      <a:lumMod val="75000"/>
                    </a:schemeClr>
                  </a:solidFill>
                  <a:latin typeface="+mj-lt"/>
                </a:rPr>
              </a:br>
              <a:r>
                <a:rPr lang="fr-FR" altLang="fr-FR" sz="1200" b="1" dirty="0" smtClean="0">
                  <a:solidFill>
                    <a:schemeClr val="accent4">
                      <a:lumMod val="75000"/>
                    </a:schemeClr>
                  </a:solidFill>
                  <a:latin typeface="+mj-lt"/>
                </a:rPr>
                <a:t>de </a:t>
              </a:r>
              <a:r>
                <a:rPr lang="fr-FR" altLang="fr-FR" sz="1200" b="1" dirty="0">
                  <a:solidFill>
                    <a:schemeClr val="accent4">
                      <a:lumMod val="75000"/>
                    </a:schemeClr>
                  </a:solidFill>
                  <a:latin typeface="+mj-lt"/>
                </a:rPr>
                <a:t>recrutement</a:t>
              </a:r>
              <a:endParaRPr lang="fr-FR" altLang="fr-FR" sz="1200" dirty="0">
                <a:solidFill>
                  <a:schemeClr val="accent4">
                    <a:lumMod val="75000"/>
                  </a:schemeClr>
                </a:solidFill>
                <a:latin typeface="+mj-lt"/>
              </a:endParaRPr>
            </a:p>
          </p:txBody>
        </p:sp>
        <p:sp>
          <p:nvSpPr>
            <p:cNvPr id="28" name="Rectangle 175"/>
            <p:cNvSpPr>
              <a:spLocks noChangeArrowheads="1"/>
            </p:cNvSpPr>
            <p:nvPr/>
          </p:nvSpPr>
          <p:spPr bwMode="auto">
            <a:xfrm>
              <a:off x="1497044" y="6217428"/>
              <a:ext cx="419987" cy="171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nSpc>
                  <a:spcPts val="1300"/>
                </a:lnSpc>
              </a:pPr>
              <a:r>
                <a:rPr lang="fr-FR" altLang="fr-FR" sz="1200" b="1" dirty="0" smtClean="0">
                  <a:solidFill>
                    <a:schemeClr val="accent4">
                      <a:lumMod val="75000"/>
                    </a:schemeClr>
                  </a:solidFill>
                  <a:latin typeface="+mj-lt"/>
                </a:rPr>
                <a:t>+19%</a:t>
              </a:r>
              <a:endParaRPr lang="fr-FR" altLang="fr-FR" sz="1200" b="1" dirty="0">
                <a:solidFill>
                  <a:schemeClr val="accent4">
                    <a:lumMod val="75000"/>
                  </a:schemeClr>
                </a:solidFill>
                <a:latin typeface="+mj-lt"/>
              </a:endParaRPr>
            </a:p>
          </p:txBody>
        </p:sp>
      </p:grpSp>
      <p:sp>
        <p:nvSpPr>
          <p:cNvPr id="29" name="Rectangle 176"/>
          <p:cNvSpPr>
            <a:spLocks noChangeArrowheads="1"/>
          </p:cNvSpPr>
          <p:nvPr/>
        </p:nvSpPr>
        <p:spPr bwMode="auto">
          <a:xfrm>
            <a:off x="447550" y="5104414"/>
            <a:ext cx="41998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altLang="fr-FR" sz="1200" b="1" dirty="0" smtClean="0">
                <a:solidFill>
                  <a:schemeClr val="accent4">
                    <a:lumMod val="75000"/>
                  </a:schemeClr>
                </a:solidFill>
                <a:latin typeface="+mj-lt"/>
              </a:rPr>
              <a:t>+15%</a:t>
            </a:r>
            <a:endParaRPr lang="fr-FR" altLang="fr-FR" sz="1200" b="1" dirty="0">
              <a:solidFill>
                <a:schemeClr val="accent4">
                  <a:lumMod val="75000"/>
                </a:schemeClr>
              </a:solidFill>
              <a:latin typeface="+mj-lt"/>
            </a:endParaRPr>
          </a:p>
        </p:txBody>
      </p:sp>
      <p:grpSp>
        <p:nvGrpSpPr>
          <p:cNvPr id="30" name="Groupe 29"/>
          <p:cNvGrpSpPr/>
          <p:nvPr/>
        </p:nvGrpSpPr>
        <p:grpSpPr>
          <a:xfrm>
            <a:off x="326344" y="3160495"/>
            <a:ext cx="1194238" cy="909171"/>
            <a:chOff x="392164" y="3532366"/>
            <a:chExt cx="1194238" cy="526374"/>
          </a:xfrm>
        </p:grpSpPr>
        <p:sp>
          <p:nvSpPr>
            <p:cNvPr id="31" name="Rectangle 101"/>
            <p:cNvSpPr>
              <a:spLocks noChangeArrowheads="1"/>
            </p:cNvSpPr>
            <p:nvPr/>
          </p:nvSpPr>
          <p:spPr bwMode="auto">
            <a:xfrm>
              <a:off x="392164" y="3532366"/>
              <a:ext cx="746776" cy="1069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fr-FR" altLang="fr-FR" sz="1200" b="1" u="sng" dirty="0">
                  <a:solidFill>
                    <a:schemeClr val="accent4">
                      <a:lumMod val="75000"/>
                    </a:schemeClr>
                  </a:solidFill>
                  <a:latin typeface="+mj-lt"/>
                </a:rPr>
                <a:t>Yvelines :</a:t>
              </a:r>
              <a:endParaRPr lang="fr-FR" altLang="fr-FR" sz="1200" u="sng" dirty="0">
                <a:solidFill>
                  <a:schemeClr val="accent4">
                    <a:lumMod val="75000"/>
                  </a:schemeClr>
                </a:solidFill>
                <a:latin typeface="+mj-lt"/>
              </a:endParaRPr>
            </a:p>
          </p:txBody>
        </p:sp>
        <p:sp>
          <p:nvSpPr>
            <p:cNvPr id="32" name="Rectangle 103"/>
            <p:cNvSpPr>
              <a:spLocks noChangeArrowheads="1"/>
            </p:cNvSpPr>
            <p:nvPr/>
          </p:nvSpPr>
          <p:spPr bwMode="auto">
            <a:xfrm>
              <a:off x="392164" y="3708160"/>
              <a:ext cx="1194238" cy="195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nSpc>
                  <a:spcPts val="1300"/>
                </a:lnSpc>
              </a:pPr>
              <a:r>
                <a:rPr lang="fr-FR" altLang="fr-FR" sz="1200" b="1" dirty="0" smtClean="0">
                  <a:solidFill>
                    <a:schemeClr val="accent4">
                      <a:lumMod val="75000"/>
                    </a:schemeClr>
                  </a:solidFill>
                  <a:latin typeface="+mj-lt"/>
                </a:rPr>
                <a:t>47 079 </a:t>
              </a:r>
              <a:r>
                <a:rPr lang="fr-FR" altLang="fr-FR" sz="1200" b="1" dirty="0">
                  <a:solidFill>
                    <a:schemeClr val="accent4">
                      <a:lumMod val="75000"/>
                    </a:schemeClr>
                  </a:solidFill>
                  <a:latin typeface="+mj-lt"/>
                </a:rPr>
                <a:t>projets </a:t>
              </a:r>
              <a:r>
                <a:rPr lang="fr-FR" altLang="fr-FR" sz="1200" b="1" dirty="0" smtClean="0">
                  <a:solidFill>
                    <a:schemeClr val="accent4">
                      <a:lumMod val="75000"/>
                    </a:schemeClr>
                  </a:solidFill>
                  <a:latin typeface="+mj-lt"/>
                </a:rPr>
                <a:t/>
              </a:r>
              <a:br>
                <a:rPr lang="fr-FR" altLang="fr-FR" sz="1200" b="1" dirty="0" smtClean="0">
                  <a:solidFill>
                    <a:schemeClr val="accent4">
                      <a:lumMod val="75000"/>
                    </a:schemeClr>
                  </a:solidFill>
                  <a:latin typeface="+mj-lt"/>
                </a:rPr>
              </a:br>
              <a:r>
                <a:rPr lang="fr-FR" altLang="fr-FR" sz="1200" b="1" dirty="0" smtClean="0">
                  <a:solidFill>
                    <a:schemeClr val="accent4">
                      <a:lumMod val="75000"/>
                    </a:schemeClr>
                  </a:solidFill>
                  <a:latin typeface="+mj-lt"/>
                </a:rPr>
                <a:t>de </a:t>
              </a:r>
              <a:r>
                <a:rPr lang="fr-FR" altLang="fr-FR" sz="1200" b="1" dirty="0">
                  <a:solidFill>
                    <a:schemeClr val="accent4">
                      <a:lumMod val="75000"/>
                    </a:schemeClr>
                  </a:solidFill>
                  <a:latin typeface="+mj-lt"/>
                </a:rPr>
                <a:t>recrutement </a:t>
              </a:r>
              <a:endParaRPr lang="fr-FR" altLang="fr-FR" sz="1200" dirty="0">
                <a:solidFill>
                  <a:schemeClr val="accent4">
                    <a:lumMod val="75000"/>
                  </a:schemeClr>
                </a:solidFill>
                <a:latin typeface="+mj-lt"/>
              </a:endParaRPr>
            </a:p>
          </p:txBody>
        </p:sp>
        <p:sp>
          <p:nvSpPr>
            <p:cNvPr id="33" name="Rectangle 177"/>
            <p:cNvSpPr>
              <a:spLocks noChangeArrowheads="1"/>
            </p:cNvSpPr>
            <p:nvPr/>
          </p:nvSpPr>
          <p:spPr bwMode="auto">
            <a:xfrm>
              <a:off x="392164" y="3951826"/>
              <a:ext cx="419987" cy="1069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altLang="fr-FR" sz="1200" b="1" dirty="0" smtClean="0">
                  <a:solidFill>
                    <a:schemeClr val="accent4">
                      <a:lumMod val="75000"/>
                    </a:schemeClr>
                  </a:solidFill>
                  <a:latin typeface="+mj-lt"/>
                </a:rPr>
                <a:t>+15%</a:t>
              </a:r>
              <a:endParaRPr lang="fr-FR" altLang="fr-FR" sz="1200" b="1" dirty="0">
                <a:solidFill>
                  <a:schemeClr val="accent4">
                    <a:lumMod val="75000"/>
                  </a:schemeClr>
                </a:solidFill>
                <a:latin typeface="+mj-lt"/>
              </a:endParaRPr>
            </a:p>
          </p:txBody>
        </p:sp>
      </p:grpSp>
      <p:sp>
        <p:nvSpPr>
          <p:cNvPr id="34" name="Rectangle 103"/>
          <p:cNvSpPr>
            <a:spLocks noChangeArrowheads="1"/>
          </p:cNvSpPr>
          <p:nvPr/>
        </p:nvSpPr>
        <p:spPr bwMode="auto">
          <a:xfrm>
            <a:off x="546181" y="2003319"/>
            <a:ext cx="1194238" cy="33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nSpc>
                <a:spcPts val="1300"/>
              </a:lnSpc>
            </a:pPr>
            <a:r>
              <a:rPr lang="fr-FR" altLang="fr-FR" sz="1200" b="1" dirty="0" smtClean="0">
                <a:solidFill>
                  <a:schemeClr val="accent4">
                    <a:lumMod val="75000"/>
                  </a:schemeClr>
                </a:solidFill>
                <a:latin typeface="+mj-lt"/>
              </a:rPr>
              <a:t>32 552 </a:t>
            </a:r>
            <a:r>
              <a:rPr lang="fr-FR" altLang="fr-FR" sz="1200" b="1" dirty="0">
                <a:solidFill>
                  <a:schemeClr val="accent4">
                    <a:lumMod val="75000"/>
                  </a:schemeClr>
                </a:solidFill>
                <a:latin typeface="+mj-lt"/>
              </a:rPr>
              <a:t>projets </a:t>
            </a:r>
            <a:r>
              <a:rPr lang="fr-FR" altLang="fr-FR" sz="1200" b="1" dirty="0" smtClean="0">
                <a:solidFill>
                  <a:schemeClr val="accent4">
                    <a:lumMod val="75000"/>
                  </a:schemeClr>
                </a:solidFill>
                <a:latin typeface="+mj-lt"/>
              </a:rPr>
              <a:t/>
            </a:r>
            <a:br>
              <a:rPr lang="fr-FR" altLang="fr-FR" sz="1200" b="1" dirty="0" smtClean="0">
                <a:solidFill>
                  <a:schemeClr val="accent4">
                    <a:lumMod val="75000"/>
                  </a:schemeClr>
                </a:solidFill>
                <a:latin typeface="+mj-lt"/>
              </a:rPr>
            </a:br>
            <a:r>
              <a:rPr lang="fr-FR" altLang="fr-FR" sz="1200" b="1" dirty="0" smtClean="0">
                <a:solidFill>
                  <a:schemeClr val="accent4">
                    <a:lumMod val="75000"/>
                  </a:schemeClr>
                </a:solidFill>
                <a:latin typeface="+mj-lt"/>
              </a:rPr>
              <a:t>de </a:t>
            </a:r>
            <a:r>
              <a:rPr lang="fr-FR" altLang="fr-FR" sz="1200" b="1" dirty="0">
                <a:solidFill>
                  <a:schemeClr val="accent4">
                    <a:lumMod val="75000"/>
                  </a:schemeClr>
                </a:solidFill>
                <a:latin typeface="+mj-lt"/>
              </a:rPr>
              <a:t>recrutement </a:t>
            </a:r>
            <a:endParaRPr lang="fr-FR" altLang="fr-FR" sz="1200" dirty="0">
              <a:solidFill>
                <a:schemeClr val="accent4">
                  <a:lumMod val="75000"/>
                </a:schemeClr>
              </a:solidFill>
              <a:latin typeface="+mj-lt"/>
            </a:endParaRPr>
          </a:p>
        </p:txBody>
      </p:sp>
      <p:cxnSp>
        <p:nvCxnSpPr>
          <p:cNvPr id="35" name="Connecteur droit 34"/>
          <p:cNvCxnSpPr/>
          <p:nvPr/>
        </p:nvCxnSpPr>
        <p:spPr>
          <a:xfrm flipV="1">
            <a:off x="1552284" y="3451119"/>
            <a:ext cx="987514" cy="1160075"/>
          </a:xfrm>
          <a:prstGeom prst="line">
            <a:avLst/>
          </a:prstGeom>
          <a:ln w="15875">
            <a:solidFill>
              <a:schemeClr val="bg1"/>
            </a:solidFill>
            <a:prstDash val="sysDash"/>
            <a:tailEnd type="oval"/>
          </a:ln>
        </p:spPr>
        <p:style>
          <a:lnRef idx="1">
            <a:schemeClr val="accent1"/>
          </a:lnRef>
          <a:fillRef idx="0">
            <a:schemeClr val="accent1"/>
          </a:fillRef>
          <a:effectRef idx="0">
            <a:schemeClr val="accent1"/>
          </a:effectRef>
          <a:fontRef idx="minor">
            <a:schemeClr val="tx1"/>
          </a:fontRef>
        </p:style>
      </p:cxnSp>
      <p:cxnSp>
        <p:nvCxnSpPr>
          <p:cNvPr id="36" name="Connecteur droit 35"/>
          <p:cNvCxnSpPr/>
          <p:nvPr/>
        </p:nvCxnSpPr>
        <p:spPr>
          <a:xfrm>
            <a:off x="1437451" y="2398722"/>
            <a:ext cx="787779" cy="306744"/>
          </a:xfrm>
          <a:prstGeom prst="line">
            <a:avLst/>
          </a:prstGeom>
          <a:ln w="15875">
            <a:solidFill>
              <a:schemeClr val="bg1"/>
            </a:solidFill>
            <a:prstDash val="sysDash"/>
            <a:tailEnd type="oval"/>
          </a:ln>
        </p:spPr>
        <p:style>
          <a:lnRef idx="1">
            <a:schemeClr val="accent1"/>
          </a:lnRef>
          <a:fillRef idx="0">
            <a:schemeClr val="accent1"/>
          </a:fillRef>
          <a:effectRef idx="0">
            <a:schemeClr val="accent1"/>
          </a:effectRef>
          <a:fontRef idx="minor">
            <a:schemeClr val="tx1"/>
          </a:fontRef>
        </p:style>
      </p:cxnSp>
      <p:cxnSp>
        <p:nvCxnSpPr>
          <p:cNvPr id="37" name="Connecteur droit 36"/>
          <p:cNvCxnSpPr/>
          <p:nvPr/>
        </p:nvCxnSpPr>
        <p:spPr>
          <a:xfrm flipH="1">
            <a:off x="3084706" y="2536510"/>
            <a:ext cx="1899348" cy="690404"/>
          </a:xfrm>
          <a:prstGeom prst="line">
            <a:avLst/>
          </a:prstGeom>
          <a:ln w="15875">
            <a:solidFill>
              <a:schemeClr val="bg1"/>
            </a:solidFill>
            <a:prstDash val="sysDash"/>
            <a:tailEnd type="oval"/>
          </a:ln>
        </p:spPr>
        <p:style>
          <a:lnRef idx="1">
            <a:schemeClr val="accent1"/>
          </a:lnRef>
          <a:fillRef idx="0">
            <a:schemeClr val="accent1"/>
          </a:fillRef>
          <a:effectRef idx="0">
            <a:schemeClr val="accent1"/>
          </a:effectRef>
          <a:fontRef idx="minor">
            <a:schemeClr val="tx1"/>
          </a:fontRef>
        </p:style>
      </p:cxnSp>
      <p:cxnSp>
        <p:nvCxnSpPr>
          <p:cNvPr id="38" name="Connecteur droit 37"/>
          <p:cNvCxnSpPr/>
          <p:nvPr/>
        </p:nvCxnSpPr>
        <p:spPr>
          <a:xfrm flipH="1" flipV="1">
            <a:off x="3084706" y="3608569"/>
            <a:ext cx="999688" cy="1680512"/>
          </a:xfrm>
          <a:prstGeom prst="line">
            <a:avLst/>
          </a:prstGeom>
          <a:ln w="15875">
            <a:solidFill>
              <a:schemeClr val="bg1"/>
            </a:solidFill>
            <a:prstDash val="sysDash"/>
            <a:tailEnd type="oval"/>
          </a:ln>
        </p:spPr>
        <p:style>
          <a:lnRef idx="1">
            <a:schemeClr val="accent1"/>
          </a:lnRef>
          <a:fillRef idx="0">
            <a:schemeClr val="accent1"/>
          </a:fillRef>
          <a:effectRef idx="0">
            <a:schemeClr val="accent1"/>
          </a:effectRef>
          <a:fontRef idx="minor">
            <a:schemeClr val="tx1"/>
          </a:fontRef>
        </p:style>
      </p:cxnSp>
      <p:pic>
        <p:nvPicPr>
          <p:cNvPr id="39"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84254" y="1945354"/>
            <a:ext cx="2182812" cy="21802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1" name="Rectangle 160"/>
          <p:cNvSpPr>
            <a:spLocks noChangeArrowheads="1"/>
          </p:cNvSpPr>
          <p:nvPr/>
        </p:nvSpPr>
        <p:spPr bwMode="auto">
          <a:xfrm>
            <a:off x="7138539" y="2649617"/>
            <a:ext cx="1822772" cy="1231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spcAft>
                <a:spcPts val="600"/>
              </a:spcAft>
            </a:pPr>
            <a:r>
              <a:rPr lang="fr-FR" sz="1600" dirty="0" smtClean="0">
                <a:solidFill>
                  <a:schemeClr val="tx2"/>
                </a:solidFill>
                <a:latin typeface="Calibri"/>
              </a:rPr>
              <a:t>A noter 53 </a:t>
            </a:r>
            <a:r>
              <a:rPr lang="fr-FR" sz="1600" dirty="0">
                <a:solidFill>
                  <a:schemeClr val="tx2"/>
                </a:solidFill>
                <a:latin typeface="Calibri"/>
              </a:rPr>
              <a:t>% des projets de recrutement sont concentrés sur Paris et les Hauts-de-Seine</a:t>
            </a:r>
            <a:endParaRPr lang="fr-FR" altLang="fr-FR" sz="1600" dirty="0">
              <a:solidFill>
                <a:schemeClr val="tx2"/>
              </a:solidFill>
              <a:latin typeface="Calibri"/>
            </a:endParaRPr>
          </a:p>
        </p:txBody>
      </p:sp>
      <p:cxnSp>
        <p:nvCxnSpPr>
          <p:cNvPr id="42" name="Connecteur droit 41"/>
          <p:cNvCxnSpPr/>
          <p:nvPr/>
        </p:nvCxnSpPr>
        <p:spPr>
          <a:xfrm flipH="1">
            <a:off x="2760670" y="2114310"/>
            <a:ext cx="648072" cy="1243915"/>
          </a:xfrm>
          <a:prstGeom prst="line">
            <a:avLst/>
          </a:prstGeom>
          <a:ln w="15875">
            <a:solidFill>
              <a:schemeClr val="bg1"/>
            </a:solidFill>
            <a:prstDash val="sysDash"/>
            <a:tailEnd type="oval"/>
          </a:ln>
        </p:spPr>
        <p:style>
          <a:lnRef idx="1">
            <a:schemeClr val="accent1"/>
          </a:lnRef>
          <a:fillRef idx="0">
            <a:schemeClr val="accent1"/>
          </a:fillRef>
          <a:effectRef idx="0">
            <a:schemeClr val="accent1"/>
          </a:effectRef>
          <a:fontRef idx="minor">
            <a:schemeClr val="tx1"/>
          </a:fontRef>
        </p:style>
      </p:cxnSp>
      <p:cxnSp>
        <p:nvCxnSpPr>
          <p:cNvPr id="44" name="Connecteur droit 43"/>
          <p:cNvCxnSpPr/>
          <p:nvPr/>
        </p:nvCxnSpPr>
        <p:spPr>
          <a:xfrm>
            <a:off x="1167846" y="3297747"/>
            <a:ext cx="960805" cy="153372"/>
          </a:xfrm>
          <a:prstGeom prst="line">
            <a:avLst/>
          </a:prstGeom>
          <a:ln w="15875">
            <a:solidFill>
              <a:schemeClr val="bg1"/>
            </a:solidFill>
            <a:prstDash val="sysDash"/>
            <a:tailEnd type="oval"/>
          </a:ln>
        </p:spPr>
        <p:style>
          <a:lnRef idx="1">
            <a:schemeClr val="accent1"/>
          </a:lnRef>
          <a:fillRef idx="0">
            <a:schemeClr val="accent1"/>
          </a:fillRef>
          <a:effectRef idx="0">
            <a:schemeClr val="accent1"/>
          </a:effectRef>
          <a:fontRef idx="minor">
            <a:schemeClr val="tx1"/>
          </a:fontRef>
        </p:style>
      </p:cxnSp>
      <p:cxnSp>
        <p:nvCxnSpPr>
          <p:cNvPr id="46" name="Connecteur droit 45"/>
          <p:cNvCxnSpPr/>
          <p:nvPr/>
        </p:nvCxnSpPr>
        <p:spPr>
          <a:xfrm flipV="1">
            <a:off x="2325661" y="4376410"/>
            <a:ext cx="393890" cy="823437"/>
          </a:xfrm>
          <a:prstGeom prst="line">
            <a:avLst/>
          </a:prstGeom>
          <a:ln w="15875">
            <a:solidFill>
              <a:schemeClr val="bg1"/>
            </a:solidFill>
            <a:prstDash val="sysDash"/>
            <a:tailEnd type="oval"/>
          </a:ln>
        </p:spPr>
        <p:style>
          <a:lnRef idx="1">
            <a:schemeClr val="accent1"/>
          </a:lnRef>
          <a:fillRef idx="0">
            <a:schemeClr val="accent1"/>
          </a:fillRef>
          <a:effectRef idx="0">
            <a:schemeClr val="accent1"/>
          </a:effectRef>
          <a:fontRef idx="minor">
            <a:schemeClr val="tx1"/>
          </a:fontRef>
        </p:style>
      </p:cxnSp>
      <p:cxnSp>
        <p:nvCxnSpPr>
          <p:cNvPr id="48" name="Connecteur droit 47"/>
          <p:cNvCxnSpPr/>
          <p:nvPr/>
        </p:nvCxnSpPr>
        <p:spPr>
          <a:xfrm>
            <a:off x="3707904" y="3464132"/>
            <a:ext cx="1439445" cy="512466"/>
          </a:xfrm>
          <a:prstGeom prst="line">
            <a:avLst/>
          </a:prstGeom>
          <a:ln w="15875">
            <a:solidFill>
              <a:schemeClr val="bg1"/>
            </a:solidFill>
            <a:prstDash val="sysDash"/>
            <a:tailEnd type="ova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766903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pied de page 5"/>
          <p:cNvSpPr>
            <a:spLocks noGrp="1"/>
          </p:cNvSpPr>
          <p:nvPr>
            <p:ph type="ftr" sz="quarter" idx="11"/>
          </p:nvPr>
        </p:nvSpPr>
        <p:spPr>
          <a:xfrm>
            <a:off x="3517514" y="6285122"/>
            <a:ext cx="5446974" cy="274320"/>
          </a:xfrm>
        </p:spPr>
        <p:txBody>
          <a:bodyPr/>
          <a:lstStyle/>
          <a:p>
            <a:r>
              <a:rPr lang="fr-FR" sz="600" dirty="0" smtClean="0">
                <a:latin typeface="Arial" panose="020B0604020202020204" pitchFamily="34" charset="0"/>
                <a:cs typeface="Arial" panose="020B0604020202020204" pitchFamily="34" charset="0"/>
              </a:rPr>
              <a:t>Direction Stratégie, Partenariat et relations Extérieures</a:t>
            </a:r>
            <a:endParaRPr lang="fr-FR" sz="600" dirty="0">
              <a:latin typeface="Arial" panose="020B0604020202020204" pitchFamily="34" charset="0"/>
              <a:cs typeface="Arial" panose="020B0604020202020204" pitchFamily="34" charset="0"/>
            </a:endParaRPr>
          </a:p>
        </p:txBody>
      </p:sp>
      <p:sp>
        <p:nvSpPr>
          <p:cNvPr id="4" name="ZoneTexte 3"/>
          <p:cNvSpPr txBox="1"/>
          <p:nvPr/>
        </p:nvSpPr>
        <p:spPr>
          <a:xfrm>
            <a:off x="395536" y="599810"/>
            <a:ext cx="8280920" cy="830997"/>
          </a:xfrm>
          <a:prstGeom prst="rect">
            <a:avLst/>
          </a:prstGeom>
          <a:noFill/>
        </p:spPr>
        <p:txBody>
          <a:bodyPr wrap="square" rtlCol="0">
            <a:spAutoFit/>
          </a:bodyPr>
          <a:lstStyle/>
          <a:p>
            <a:r>
              <a:rPr lang="fr-FR" sz="1200" b="1" dirty="0" smtClean="0">
                <a:latin typeface="Arial" panose="020B0604020202020204" pitchFamily="34" charset="0"/>
                <a:cs typeface="Arial" panose="020B0604020202020204" pitchFamily="34" charset="0"/>
              </a:rPr>
              <a:t>Zoom sur BMO (Besoin de main d’</a:t>
            </a:r>
            <a:r>
              <a:rPr lang="fr-FR" sz="1200" b="1" dirty="0" err="1" smtClean="0">
                <a:latin typeface="Arial" panose="020B0604020202020204" pitchFamily="34" charset="0"/>
                <a:cs typeface="Arial" panose="020B0604020202020204" pitchFamily="34" charset="0"/>
              </a:rPr>
              <a:t>oeuvre</a:t>
            </a:r>
            <a:r>
              <a:rPr lang="fr-FR" sz="1200" b="1" dirty="0" smtClean="0">
                <a:latin typeface="Arial" panose="020B0604020202020204" pitchFamily="34" charset="0"/>
                <a:cs typeface="Arial" panose="020B0604020202020204" pitchFamily="34" charset="0"/>
              </a:rPr>
              <a:t>)</a:t>
            </a:r>
          </a:p>
          <a:p>
            <a:endParaRPr lang="fr-FR" sz="1200" b="1" dirty="0">
              <a:latin typeface="Arial" panose="020B0604020202020204" pitchFamily="34" charset="0"/>
              <a:cs typeface="Arial" panose="020B0604020202020204" pitchFamily="34" charset="0"/>
            </a:endParaRPr>
          </a:p>
          <a:p>
            <a:pPr marL="628650" lvl="1" indent="-171450">
              <a:buFont typeface="Symbol"/>
              <a:buChar char="Þ"/>
            </a:pPr>
            <a:endParaRPr lang="fr-FR" sz="1200" dirty="0">
              <a:latin typeface="Arial" panose="020B0604020202020204" pitchFamily="34" charset="0"/>
              <a:cs typeface="Arial" panose="020B0604020202020204" pitchFamily="34" charset="0"/>
            </a:endParaRPr>
          </a:p>
          <a:p>
            <a:endParaRPr lang="fr-FR" sz="1200" dirty="0" smtClean="0">
              <a:latin typeface="Arial" panose="020B0604020202020204" pitchFamily="34" charset="0"/>
              <a:cs typeface="Arial" panose="020B0604020202020204" pitchFamily="34" charset="0"/>
            </a:endParaRPr>
          </a:p>
        </p:txBody>
      </p:sp>
      <p:cxnSp>
        <p:nvCxnSpPr>
          <p:cNvPr id="3" name="Connecteur droit 2"/>
          <p:cNvCxnSpPr/>
          <p:nvPr/>
        </p:nvCxnSpPr>
        <p:spPr>
          <a:xfrm>
            <a:off x="3707904" y="836712"/>
            <a:ext cx="4968552"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ZoneTexte 8"/>
          <p:cNvSpPr txBox="1"/>
          <p:nvPr/>
        </p:nvSpPr>
        <p:spPr>
          <a:xfrm>
            <a:off x="0" y="1015308"/>
            <a:ext cx="9144000" cy="723275"/>
          </a:xfrm>
          <a:prstGeom prst="rect">
            <a:avLst/>
          </a:prstGeom>
          <a:noFill/>
        </p:spPr>
        <p:txBody>
          <a:bodyPr wrap="square" rtlCol="0">
            <a:spAutoFit/>
          </a:bodyPr>
          <a:lstStyle/>
          <a:p>
            <a:pPr algn="ctr"/>
            <a:r>
              <a:rPr lang="fr-FR" sz="1400" b="1" dirty="0" smtClean="0">
                <a:solidFill>
                  <a:schemeClr val="tx2"/>
                </a:solidFill>
                <a:latin typeface="Arial" panose="020B0604020202020204" pitchFamily="34" charset="0"/>
                <a:cs typeface="Arial" panose="020B0604020202020204" pitchFamily="34" charset="0"/>
              </a:rPr>
              <a:t>Métiers &amp; secteurs porteurs</a:t>
            </a:r>
          </a:p>
          <a:p>
            <a:pPr algn="ctr"/>
            <a:r>
              <a:rPr lang="fr-FR" sz="1400" b="1" dirty="0" smtClean="0">
                <a:solidFill>
                  <a:schemeClr val="tx2"/>
                </a:solidFill>
                <a:latin typeface="Arial" panose="020B0604020202020204" pitchFamily="34" charset="0"/>
                <a:cs typeface="Arial" panose="020B0604020202020204" pitchFamily="34" charset="0"/>
              </a:rPr>
              <a:t>Sur des métiers qualifiés et non qualifiés</a:t>
            </a:r>
          </a:p>
          <a:p>
            <a:pPr algn="ctr"/>
            <a:endParaRPr lang="fr-FR" sz="1300" b="1" dirty="0" smtClean="0">
              <a:latin typeface="Arial" panose="020B0604020202020204" pitchFamily="34" charset="0"/>
              <a:cs typeface="Arial" panose="020B0604020202020204" pitchFamily="34" charset="0"/>
            </a:endParaRPr>
          </a:p>
        </p:txBody>
      </p:sp>
      <p:graphicFrame>
        <p:nvGraphicFramePr>
          <p:cNvPr id="43" name="Graphique 42"/>
          <p:cNvGraphicFramePr>
            <a:graphicFrameLocks/>
          </p:cNvGraphicFramePr>
          <p:nvPr>
            <p:extLst>
              <p:ext uri="{D42A27DB-BD31-4B8C-83A1-F6EECF244321}">
                <p14:modId xmlns:p14="http://schemas.microsoft.com/office/powerpoint/2010/main" val="368637378"/>
              </p:ext>
            </p:extLst>
          </p:nvPr>
        </p:nvGraphicFramePr>
        <p:xfrm>
          <a:off x="126851" y="1591383"/>
          <a:ext cx="7827912" cy="4354713"/>
        </p:xfrm>
        <a:graphic>
          <a:graphicData uri="http://schemas.openxmlformats.org/drawingml/2006/chart">
            <c:chart xmlns:c="http://schemas.openxmlformats.org/drawingml/2006/chart" xmlns:r="http://schemas.openxmlformats.org/officeDocument/2006/relationships" r:id="rId3"/>
          </a:graphicData>
        </a:graphic>
      </p:graphicFrame>
      <p:sp>
        <p:nvSpPr>
          <p:cNvPr id="45" name="Rectangle 44"/>
          <p:cNvSpPr/>
          <p:nvPr/>
        </p:nvSpPr>
        <p:spPr>
          <a:xfrm>
            <a:off x="7020272" y="1398053"/>
            <a:ext cx="1872208" cy="6627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fr-FR" dirty="0" smtClean="0"/>
              <a:t>Secteur informatique/numérique</a:t>
            </a:r>
            <a:endParaRPr lang="fr-FR" dirty="0"/>
          </a:p>
        </p:txBody>
      </p:sp>
      <p:sp>
        <p:nvSpPr>
          <p:cNvPr id="47" name="Rectangle 46"/>
          <p:cNvSpPr/>
          <p:nvPr/>
        </p:nvSpPr>
        <p:spPr>
          <a:xfrm>
            <a:off x="7011466" y="2204864"/>
            <a:ext cx="1872208" cy="6254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fr-FR" dirty="0" smtClean="0"/>
              <a:t>Secteur Hôtellerie restauration</a:t>
            </a:r>
            <a:endParaRPr lang="fr-FR" dirty="0"/>
          </a:p>
        </p:txBody>
      </p:sp>
      <p:sp>
        <p:nvSpPr>
          <p:cNvPr id="49" name="Rectangle 48"/>
          <p:cNvSpPr/>
          <p:nvPr/>
        </p:nvSpPr>
        <p:spPr>
          <a:xfrm>
            <a:off x="7011466" y="2996952"/>
            <a:ext cx="1872208" cy="5999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fr-FR" dirty="0" smtClean="0"/>
              <a:t>Secteur de la sécurité</a:t>
            </a:r>
            <a:endParaRPr lang="fr-FR" dirty="0"/>
          </a:p>
        </p:txBody>
      </p:sp>
      <p:sp>
        <p:nvSpPr>
          <p:cNvPr id="50" name="Rectangle 49"/>
          <p:cNvSpPr/>
          <p:nvPr/>
        </p:nvSpPr>
        <p:spPr>
          <a:xfrm>
            <a:off x="7020272" y="3768740"/>
            <a:ext cx="1872208" cy="5895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fr-FR" dirty="0" smtClean="0"/>
              <a:t>Secteur vente et commerce</a:t>
            </a:r>
            <a:endParaRPr lang="fr-FR" dirty="0"/>
          </a:p>
        </p:txBody>
      </p:sp>
      <p:sp>
        <p:nvSpPr>
          <p:cNvPr id="51" name="Rectangle 50"/>
          <p:cNvSpPr/>
          <p:nvPr/>
        </p:nvSpPr>
        <p:spPr>
          <a:xfrm>
            <a:off x="7011466" y="4510738"/>
            <a:ext cx="1872208" cy="5895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fr-FR" dirty="0" smtClean="0"/>
              <a:t>Secteur de la construction</a:t>
            </a:r>
            <a:endParaRPr lang="fr-FR" dirty="0"/>
          </a:p>
        </p:txBody>
      </p:sp>
    </p:spTree>
    <p:extLst>
      <p:ext uri="{BB962C8B-B14F-4D97-AF65-F5344CB8AC3E}">
        <p14:creationId xmlns:p14="http://schemas.microsoft.com/office/powerpoint/2010/main" val="28857956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pied de page 5"/>
          <p:cNvSpPr>
            <a:spLocks noGrp="1"/>
          </p:cNvSpPr>
          <p:nvPr>
            <p:ph type="ftr" sz="quarter" idx="11"/>
          </p:nvPr>
        </p:nvSpPr>
        <p:spPr>
          <a:xfrm>
            <a:off x="3517514" y="6285122"/>
            <a:ext cx="5446974" cy="274320"/>
          </a:xfrm>
        </p:spPr>
        <p:txBody>
          <a:bodyPr/>
          <a:lstStyle/>
          <a:p>
            <a:r>
              <a:rPr lang="fr-FR" sz="600" dirty="0" smtClean="0">
                <a:latin typeface="Arial" panose="020B0604020202020204" pitchFamily="34" charset="0"/>
                <a:cs typeface="Arial" panose="020B0604020202020204" pitchFamily="34" charset="0"/>
              </a:rPr>
              <a:t>Direction Stratégie, Partenariat et relations Extérieures</a:t>
            </a:r>
            <a:endParaRPr lang="fr-FR" sz="600" dirty="0">
              <a:latin typeface="Arial" panose="020B0604020202020204" pitchFamily="34" charset="0"/>
              <a:cs typeface="Arial" panose="020B0604020202020204" pitchFamily="34" charset="0"/>
            </a:endParaRPr>
          </a:p>
        </p:txBody>
      </p:sp>
      <p:sp>
        <p:nvSpPr>
          <p:cNvPr id="4" name="ZoneTexte 3"/>
          <p:cNvSpPr txBox="1"/>
          <p:nvPr/>
        </p:nvSpPr>
        <p:spPr>
          <a:xfrm>
            <a:off x="395536" y="599810"/>
            <a:ext cx="8280920" cy="830997"/>
          </a:xfrm>
          <a:prstGeom prst="rect">
            <a:avLst/>
          </a:prstGeom>
          <a:noFill/>
        </p:spPr>
        <p:txBody>
          <a:bodyPr wrap="square" rtlCol="0">
            <a:spAutoFit/>
          </a:bodyPr>
          <a:lstStyle/>
          <a:p>
            <a:r>
              <a:rPr lang="fr-FR" sz="1200" b="1" dirty="0" smtClean="0">
                <a:latin typeface="Arial" panose="020B0604020202020204" pitchFamily="34" charset="0"/>
                <a:cs typeface="Arial" panose="020B0604020202020204" pitchFamily="34" charset="0"/>
              </a:rPr>
              <a:t>Zoom sur BMO (Besoin de main d’</a:t>
            </a:r>
            <a:r>
              <a:rPr lang="fr-FR" sz="1200" b="1" dirty="0" err="1" smtClean="0">
                <a:latin typeface="Arial" panose="020B0604020202020204" pitchFamily="34" charset="0"/>
                <a:cs typeface="Arial" panose="020B0604020202020204" pitchFamily="34" charset="0"/>
              </a:rPr>
              <a:t>oeuvre</a:t>
            </a:r>
            <a:r>
              <a:rPr lang="fr-FR" sz="1200" b="1" dirty="0" smtClean="0">
                <a:latin typeface="Arial" panose="020B0604020202020204" pitchFamily="34" charset="0"/>
                <a:cs typeface="Arial" panose="020B0604020202020204" pitchFamily="34" charset="0"/>
              </a:rPr>
              <a:t>)</a:t>
            </a:r>
          </a:p>
          <a:p>
            <a:endParaRPr lang="fr-FR" sz="1200" b="1" dirty="0">
              <a:latin typeface="Arial" panose="020B0604020202020204" pitchFamily="34" charset="0"/>
              <a:cs typeface="Arial" panose="020B0604020202020204" pitchFamily="34" charset="0"/>
            </a:endParaRPr>
          </a:p>
          <a:p>
            <a:pPr marL="628650" lvl="1" indent="-171450">
              <a:buFont typeface="Symbol"/>
              <a:buChar char="Þ"/>
            </a:pPr>
            <a:endParaRPr lang="fr-FR" sz="1200" dirty="0">
              <a:latin typeface="Arial" panose="020B0604020202020204" pitchFamily="34" charset="0"/>
              <a:cs typeface="Arial" panose="020B0604020202020204" pitchFamily="34" charset="0"/>
            </a:endParaRPr>
          </a:p>
          <a:p>
            <a:endParaRPr lang="fr-FR" sz="1200" dirty="0" smtClean="0">
              <a:latin typeface="Arial" panose="020B0604020202020204" pitchFamily="34" charset="0"/>
              <a:cs typeface="Arial" panose="020B0604020202020204" pitchFamily="34" charset="0"/>
            </a:endParaRPr>
          </a:p>
        </p:txBody>
      </p:sp>
      <p:cxnSp>
        <p:nvCxnSpPr>
          <p:cNvPr id="3" name="Connecteur droit 2"/>
          <p:cNvCxnSpPr/>
          <p:nvPr/>
        </p:nvCxnSpPr>
        <p:spPr>
          <a:xfrm>
            <a:off x="3707904" y="836712"/>
            <a:ext cx="4968552"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ZoneTexte 8"/>
          <p:cNvSpPr txBox="1"/>
          <p:nvPr/>
        </p:nvSpPr>
        <p:spPr>
          <a:xfrm>
            <a:off x="0" y="1015308"/>
            <a:ext cx="9144000" cy="723275"/>
          </a:xfrm>
          <a:prstGeom prst="rect">
            <a:avLst/>
          </a:prstGeom>
          <a:noFill/>
        </p:spPr>
        <p:txBody>
          <a:bodyPr wrap="square" rtlCol="0">
            <a:spAutoFit/>
          </a:bodyPr>
          <a:lstStyle/>
          <a:p>
            <a:pPr algn="ctr"/>
            <a:r>
              <a:rPr lang="fr-FR" sz="1400" b="1" dirty="0" smtClean="0">
                <a:solidFill>
                  <a:schemeClr val="tx2"/>
                </a:solidFill>
                <a:latin typeface="Arial" panose="020B0604020202020204" pitchFamily="34" charset="0"/>
                <a:cs typeface="Arial" panose="020B0604020202020204" pitchFamily="34" charset="0"/>
              </a:rPr>
              <a:t>Des métiers recherchés </a:t>
            </a:r>
            <a:r>
              <a:rPr lang="fr-FR" sz="1000" b="1" dirty="0" smtClean="0">
                <a:solidFill>
                  <a:schemeClr val="tx2"/>
                </a:solidFill>
                <a:latin typeface="Arial" panose="020B0604020202020204" pitchFamily="34" charset="0"/>
                <a:cs typeface="Arial" panose="020B0604020202020204" pitchFamily="34" charset="0"/>
              </a:rPr>
              <a:t>(hors saisonniers) </a:t>
            </a:r>
            <a:r>
              <a:rPr lang="fr-FR" sz="1400" b="1" dirty="0" smtClean="0">
                <a:solidFill>
                  <a:schemeClr val="tx2"/>
                </a:solidFill>
                <a:latin typeface="Arial" panose="020B0604020202020204" pitchFamily="34" charset="0"/>
                <a:cs typeface="Arial" panose="020B0604020202020204" pitchFamily="34" charset="0"/>
              </a:rPr>
              <a:t>au niveau régional </a:t>
            </a:r>
          </a:p>
          <a:p>
            <a:pPr algn="ctr"/>
            <a:r>
              <a:rPr lang="fr-FR" sz="1400" b="1" dirty="0" smtClean="0">
                <a:solidFill>
                  <a:schemeClr val="tx2"/>
                </a:solidFill>
                <a:latin typeface="Arial" panose="020B0604020202020204" pitchFamily="34" charset="0"/>
                <a:cs typeface="Arial" panose="020B0604020202020204" pitchFamily="34" charset="0"/>
              </a:rPr>
              <a:t>qui se retrouvent également au niveau départemental</a:t>
            </a:r>
          </a:p>
          <a:p>
            <a:pPr algn="ctr"/>
            <a:endParaRPr lang="fr-FR" sz="1300" b="1" dirty="0" smtClean="0">
              <a:latin typeface="Arial" panose="020B0604020202020204" pitchFamily="34" charset="0"/>
              <a:cs typeface="Arial" panose="020B0604020202020204" pitchFamily="34" charset="0"/>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67846" y="2278725"/>
            <a:ext cx="3921931" cy="32136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43"/>
          <p:cNvSpPr>
            <a:spLocks noChangeArrowheads="1"/>
          </p:cNvSpPr>
          <p:nvPr/>
        </p:nvSpPr>
        <p:spPr bwMode="auto">
          <a:xfrm>
            <a:off x="546181" y="1760688"/>
            <a:ext cx="8912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altLang="fr-FR" sz="1200" b="1" u="sng" dirty="0">
                <a:solidFill>
                  <a:schemeClr val="accent4">
                    <a:lumMod val="75000"/>
                  </a:schemeClr>
                </a:solidFill>
                <a:latin typeface="+mj-lt"/>
              </a:rPr>
              <a:t>Val-d’Oise :</a:t>
            </a:r>
            <a:endParaRPr lang="fr-FR" altLang="fr-FR" sz="1200" u="sng" dirty="0">
              <a:solidFill>
                <a:schemeClr val="accent4">
                  <a:lumMod val="75000"/>
                </a:schemeClr>
              </a:solidFill>
              <a:latin typeface="+mj-lt"/>
            </a:endParaRPr>
          </a:p>
        </p:txBody>
      </p:sp>
      <p:sp>
        <p:nvSpPr>
          <p:cNvPr id="10" name="Rectangle 62"/>
          <p:cNvSpPr>
            <a:spLocks noChangeArrowheads="1"/>
          </p:cNvSpPr>
          <p:nvPr/>
        </p:nvSpPr>
        <p:spPr bwMode="auto">
          <a:xfrm>
            <a:off x="5195556" y="3891070"/>
            <a:ext cx="12808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altLang="fr-FR" sz="1200" b="1" u="sng" dirty="0">
                <a:solidFill>
                  <a:schemeClr val="accent4">
                    <a:lumMod val="75000"/>
                  </a:schemeClr>
                </a:solidFill>
                <a:latin typeface="+mj-lt"/>
              </a:rPr>
              <a:t>Seine-et-Marne :</a:t>
            </a:r>
            <a:endParaRPr lang="fr-FR" altLang="fr-FR" sz="1200" u="sng" dirty="0">
              <a:solidFill>
                <a:schemeClr val="accent4">
                  <a:lumMod val="75000"/>
                </a:schemeClr>
              </a:solidFill>
              <a:latin typeface="+mj-lt"/>
            </a:endParaRPr>
          </a:p>
        </p:txBody>
      </p:sp>
      <p:sp>
        <p:nvSpPr>
          <p:cNvPr id="11" name="Rectangle 64"/>
          <p:cNvSpPr>
            <a:spLocks noChangeArrowheads="1"/>
          </p:cNvSpPr>
          <p:nvPr/>
        </p:nvSpPr>
        <p:spPr bwMode="auto">
          <a:xfrm>
            <a:off x="5195556" y="4139429"/>
            <a:ext cx="1139736" cy="50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nSpc>
                <a:spcPts val="1300"/>
              </a:lnSpc>
            </a:pPr>
            <a:r>
              <a:rPr lang="fr-FR" altLang="fr-FR" sz="1000" b="1" dirty="0" smtClean="0">
                <a:solidFill>
                  <a:schemeClr val="accent4">
                    <a:lumMod val="75000"/>
                  </a:schemeClr>
                </a:solidFill>
                <a:latin typeface="+mj-lt"/>
              </a:rPr>
              <a:t>Commerce, </a:t>
            </a:r>
          </a:p>
          <a:p>
            <a:pPr>
              <a:lnSpc>
                <a:spcPts val="1300"/>
              </a:lnSpc>
            </a:pPr>
            <a:r>
              <a:rPr lang="fr-FR" altLang="fr-FR" sz="1000" b="1" dirty="0" smtClean="0">
                <a:solidFill>
                  <a:schemeClr val="accent4">
                    <a:lumMod val="75000"/>
                  </a:schemeClr>
                </a:solidFill>
                <a:latin typeface="+mj-lt"/>
              </a:rPr>
              <a:t>HCRB, </a:t>
            </a:r>
          </a:p>
          <a:p>
            <a:pPr>
              <a:lnSpc>
                <a:spcPts val="1300"/>
              </a:lnSpc>
            </a:pPr>
            <a:r>
              <a:rPr lang="fr-FR" altLang="fr-FR" sz="1000" b="1" dirty="0" smtClean="0">
                <a:solidFill>
                  <a:schemeClr val="accent4">
                    <a:lumMod val="75000"/>
                  </a:schemeClr>
                </a:solidFill>
                <a:latin typeface="+mj-lt"/>
              </a:rPr>
              <a:t>agents d’entretien</a:t>
            </a:r>
            <a:endParaRPr lang="fr-FR" altLang="fr-FR" sz="1000" dirty="0">
              <a:solidFill>
                <a:schemeClr val="accent4">
                  <a:lumMod val="75000"/>
                </a:schemeClr>
              </a:solidFill>
              <a:latin typeface="+mj-lt"/>
            </a:endParaRPr>
          </a:p>
        </p:txBody>
      </p:sp>
      <p:sp>
        <p:nvSpPr>
          <p:cNvPr id="12" name="Rectangle 86"/>
          <p:cNvSpPr>
            <a:spLocks noChangeArrowheads="1"/>
          </p:cNvSpPr>
          <p:nvPr/>
        </p:nvSpPr>
        <p:spPr bwMode="auto">
          <a:xfrm>
            <a:off x="5094568" y="2306389"/>
            <a:ext cx="146193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altLang="fr-FR" sz="1200" b="1" u="sng" dirty="0">
                <a:solidFill>
                  <a:schemeClr val="accent4">
                    <a:lumMod val="75000"/>
                  </a:schemeClr>
                </a:solidFill>
                <a:latin typeface="+mj-lt"/>
              </a:rPr>
              <a:t>Seine-Saint-Denis :</a:t>
            </a:r>
            <a:endParaRPr lang="fr-FR" altLang="fr-FR" sz="1200" u="sng" dirty="0">
              <a:solidFill>
                <a:schemeClr val="accent4">
                  <a:lumMod val="75000"/>
                </a:schemeClr>
              </a:solidFill>
              <a:latin typeface="+mj-lt"/>
            </a:endParaRPr>
          </a:p>
        </p:txBody>
      </p:sp>
      <p:sp>
        <p:nvSpPr>
          <p:cNvPr id="13" name="Rectangle 88"/>
          <p:cNvSpPr>
            <a:spLocks noChangeArrowheads="1"/>
          </p:cNvSpPr>
          <p:nvPr/>
        </p:nvSpPr>
        <p:spPr bwMode="auto">
          <a:xfrm>
            <a:off x="5094569" y="2536510"/>
            <a:ext cx="1637672" cy="6668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nSpc>
                <a:spcPts val="1300"/>
              </a:lnSpc>
            </a:pPr>
            <a:r>
              <a:rPr lang="fr-FR" altLang="fr-FR" sz="1000" b="1" dirty="0" smtClean="0">
                <a:solidFill>
                  <a:schemeClr val="accent4">
                    <a:lumMod val="75000"/>
                  </a:schemeClr>
                </a:solidFill>
                <a:latin typeface="+mj-lt"/>
              </a:rPr>
              <a:t>Arts/spectacle, </a:t>
            </a:r>
          </a:p>
          <a:p>
            <a:pPr>
              <a:lnSpc>
                <a:spcPts val="1300"/>
              </a:lnSpc>
            </a:pPr>
            <a:r>
              <a:rPr lang="fr-FR" altLang="fr-FR" sz="1000" b="1" dirty="0">
                <a:solidFill>
                  <a:schemeClr val="accent4">
                    <a:lumMod val="75000"/>
                  </a:schemeClr>
                </a:solidFill>
                <a:latin typeface="+mj-lt"/>
              </a:rPr>
              <a:t>A</a:t>
            </a:r>
            <a:r>
              <a:rPr lang="fr-FR" altLang="fr-FR" sz="1000" b="1" dirty="0" smtClean="0">
                <a:solidFill>
                  <a:schemeClr val="accent4">
                    <a:lumMod val="75000"/>
                  </a:schemeClr>
                </a:solidFill>
                <a:latin typeface="+mj-lt"/>
              </a:rPr>
              <a:t>gents d’entretiens,</a:t>
            </a:r>
          </a:p>
          <a:p>
            <a:pPr>
              <a:lnSpc>
                <a:spcPts val="1300"/>
              </a:lnSpc>
            </a:pPr>
            <a:r>
              <a:rPr lang="fr-FR" altLang="fr-FR" sz="1000" b="1" dirty="0" smtClean="0">
                <a:solidFill>
                  <a:schemeClr val="accent4">
                    <a:lumMod val="75000"/>
                  </a:schemeClr>
                </a:solidFill>
                <a:latin typeface="+mj-lt"/>
              </a:rPr>
              <a:t>HCRB</a:t>
            </a:r>
          </a:p>
          <a:p>
            <a:pPr>
              <a:lnSpc>
                <a:spcPts val="1300"/>
              </a:lnSpc>
            </a:pPr>
            <a:endParaRPr lang="fr-FR" altLang="fr-FR" sz="1000" dirty="0">
              <a:solidFill>
                <a:schemeClr val="accent4">
                  <a:lumMod val="75000"/>
                </a:schemeClr>
              </a:solidFill>
              <a:latin typeface="+mj-lt"/>
            </a:endParaRPr>
          </a:p>
        </p:txBody>
      </p:sp>
      <p:sp>
        <p:nvSpPr>
          <p:cNvPr id="14" name="Rectangle 115"/>
          <p:cNvSpPr>
            <a:spLocks noChangeArrowheads="1"/>
          </p:cNvSpPr>
          <p:nvPr/>
        </p:nvSpPr>
        <p:spPr bwMode="auto">
          <a:xfrm>
            <a:off x="447550" y="4496992"/>
            <a:ext cx="128721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altLang="fr-FR" sz="1200" b="1" u="sng" dirty="0">
                <a:solidFill>
                  <a:schemeClr val="accent4">
                    <a:lumMod val="75000"/>
                  </a:schemeClr>
                </a:solidFill>
                <a:latin typeface="+mj-lt"/>
              </a:rPr>
              <a:t>Hauts-de-Seine</a:t>
            </a:r>
            <a:r>
              <a:rPr lang="fr-FR" altLang="fr-FR" sz="1200" b="1" dirty="0">
                <a:solidFill>
                  <a:schemeClr val="accent4">
                    <a:lumMod val="75000"/>
                  </a:schemeClr>
                </a:solidFill>
                <a:latin typeface="+mj-lt"/>
              </a:rPr>
              <a:t> :</a:t>
            </a:r>
            <a:endParaRPr lang="fr-FR" altLang="fr-FR" sz="1200" dirty="0">
              <a:solidFill>
                <a:schemeClr val="accent4">
                  <a:lumMod val="75000"/>
                </a:schemeClr>
              </a:solidFill>
              <a:latin typeface="+mj-lt"/>
            </a:endParaRPr>
          </a:p>
        </p:txBody>
      </p:sp>
      <p:sp>
        <p:nvSpPr>
          <p:cNvPr id="15" name="Rectangle 117"/>
          <p:cNvSpPr>
            <a:spLocks noChangeArrowheads="1"/>
          </p:cNvSpPr>
          <p:nvPr/>
        </p:nvSpPr>
        <p:spPr bwMode="auto">
          <a:xfrm>
            <a:off x="447550" y="4739631"/>
            <a:ext cx="1598491" cy="50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nSpc>
                <a:spcPts val="1300"/>
              </a:lnSpc>
            </a:pPr>
            <a:r>
              <a:rPr lang="fr-FR" altLang="fr-FR" sz="1000" b="1" dirty="0" smtClean="0">
                <a:solidFill>
                  <a:schemeClr val="accent4">
                    <a:lumMod val="75000"/>
                  </a:schemeClr>
                </a:solidFill>
                <a:latin typeface="+mj-lt"/>
              </a:rPr>
              <a:t>Numérique, </a:t>
            </a:r>
          </a:p>
          <a:p>
            <a:pPr>
              <a:lnSpc>
                <a:spcPts val="1300"/>
              </a:lnSpc>
            </a:pPr>
            <a:r>
              <a:rPr lang="fr-FR" altLang="fr-FR" sz="1000" b="1" dirty="0" smtClean="0">
                <a:solidFill>
                  <a:schemeClr val="accent4">
                    <a:lumMod val="75000"/>
                  </a:schemeClr>
                </a:solidFill>
                <a:latin typeface="+mj-lt"/>
              </a:rPr>
              <a:t>agent d’entretien,</a:t>
            </a:r>
          </a:p>
          <a:p>
            <a:pPr>
              <a:lnSpc>
                <a:spcPts val="1300"/>
              </a:lnSpc>
            </a:pPr>
            <a:r>
              <a:rPr lang="fr-FR" altLang="fr-FR" sz="1000" b="1" dirty="0" smtClean="0">
                <a:solidFill>
                  <a:schemeClr val="accent4">
                    <a:lumMod val="75000"/>
                  </a:schemeClr>
                </a:solidFill>
                <a:latin typeface="+mj-lt"/>
              </a:rPr>
              <a:t>Agents de sécurité</a:t>
            </a:r>
            <a:endParaRPr lang="fr-FR" altLang="fr-FR" sz="1000" b="1" dirty="0">
              <a:solidFill>
                <a:schemeClr val="accent4">
                  <a:lumMod val="75000"/>
                </a:schemeClr>
              </a:solidFill>
              <a:latin typeface="+mj-lt"/>
            </a:endParaRPr>
          </a:p>
        </p:txBody>
      </p:sp>
      <p:sp>
        <p:nvSpPr>
          <p:cNvPr id="16" name="Rectangle 130"/>
          <p:cNvSpPr>
            <a:spLocks noChangeArrowheads="1"/>
          </p:cNvSpPr>
          <p:nvPr/>
        </p:nvSpPr>
        <p:spPr bwMode="auto">
          <a:xfrm>
            <a:off x="4177180" y="5199847"/>
            <a:ext cx="115256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altLang="fr-FR" sz="1200" b="1" u="sng" dirty="0">
                <a:solidFill>
                  <a:schemeClr val="accent4">
                    <a:lumMod val="75000"/>
                  </a:schemeClr>
                </a:solidFill>
                <a:latin typeface="+mj-lt"/>
              </a:rPr>
              <a:t>Val-de-Marne :</a:t>
            </a:r>
            <a:endParaRPr lang="fr-FR" altLang="fr-FR" sz="1200" u="sng" dirty="0">
              <a:solidFill>
                <a:schemeClr val="accent4">
                  <a:lumMod val="75000"/>
                </a:schemeClr>
              </a:solidFill>
              <a:latin typeface="+mj-lt"/>
            </a:endParaRPr>
          </a:p>
        </p:txBody>
      </p:sp>
      <p:sp>
        <p:nvSpPr>
          <p:cNvPr id="17" name="Rectangle 132"/>
          <p:cNvSpPr>
            <a:spLocks noChangeArrowheads="1"/>
          </p:cNvSpPr>
          <p:nvPr/>
        </p:nvSpPr>
        <p:spPr bwMode="auto">
          <a:xfrm>
            <a:off x="4157014" y="5435026"/>
            <a:ext cx="1160574" cy="6668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nSpc>
                <a:spcPts val="1300"/>
              </a:lnSpc>
            </a:pPr>
            <a:r>
              <a:rPr lang="fr-FR" altLang="fr-FR" sz="1000" b="1" dirty="0" smtClean="0">
                <a:solidFill>
                  <a:schemeClr val="accent4">
                    <a:lumMod val="75000"/>
                  </a:schemeClr>
                </a:solidFill>
                <a:latin typeface="+mj-lt"/>
              </a:rPr>
              <a:t>Agents d’entretien</a:t>
            </a:r>
          </a:p>
          <a:p>
            <a:pPr>
              <a:lnSpc>
                <a:spcPts val="1300"/>
              </a:lnSpc>
            </a:pPr>
            <a:r>
              <a:rPr lang="fr-FR" altLang="fr-FR" sz="1000" b="1" dirty="0" smtClean="0">
                <a:solidFill>
                  <a:schemeClr val="accent4">
                    <a:lumMod val="75000"/>
                  </a:schemeClr>
                </a:solidFill>
                <a:latin typeface="+mj-lt"/>
              </a:rPr>
              <a:t>Agents de sécurité</a:t>
            </a:r>
          </a:p>
          <a:p>
            <a:pPr>
              <a:lnSpc>
                <a:spcPts val="1300"/>
              </a:lnSpc>
            </a:pPr>
            <a:r>
              <a:rPr lang="fr-FR" altLang="fr-FR" sz="1000" b="1" dirty="0" smtClean="0">
                <a:solidFill>
                  <a:srgbClr val="0070C0"/>
                </a:solidFill>
                <a:latin typeface="+mj-lt"/>
              </a:rPr>
              <a:t>Aides-soignants</a:t>
            </a:r>
          </a:p>
          <a:p>
            <a:pPr>
              <a:lnSpc>
                <a:spcPts val="1300"/>
              </a:lnSpc>
            </a:pPr>
            <a:endParaRPr lang="fr-FR" altLang="fr-FR" sz="1200" dirty="0">
              <a:solidFill>
                <a:schemeClr val="accent4">
                  <a:lumMod val="75000"/>
                </a:schemeClr>
              </a:solidFill>
              <a:latin typeface="+mj-lt"/>
            </a:endParaRPr>
          </a:p>
        </p:txBody>
      </p:sp>
      <p:sp>
        <p:nvSpPr>
          <p:cNvPr id="18" name="Rectangle 144"/>
          <p:cNvSpPr>
            <a:spLocks noChangeArrowheads="1"/>
          </p:cNvSpPr>
          <p:nvPr/>
        </p:nvSpPr>
        <p:spPr bwMode="auto">
          <a:xfrm>
            <a:off x="3150540" y="1676999"/>
            <a:ext cx="45204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fr-FR" altLang="fr-FR" sz="1200" b="1" u="sng" dirty="0">
                <a:solidFill>
                  <a:schemeClr val="accent4">
                    <a:lumMod val="75000"/>
                  </a:schemeClr>
                </a:solidFill>
                <a:latin typeface="+mj-lt"/>
              </a:rPr>
              <a:t>Paris :</a:t>
            </a:r>
            <a:endParaRPr lang="fr-FR" altLang="fr-FR" sz="1200" u="sng" dirty="0">
              <a:solidFill>
                <a:schemeClr val="accent4">
                  <a:lumMod val="75000"/>
                </a:schemeClr>
              </a:solidFill>
              <a:latin typeface="+mj-lt"/>
            </a:endParaRPr>
          </a:p>
        </p:txBody>
      </p:sp>
      <p:sp>
        <p:nvSpPr>
          <p:cNvPr id="19" name="Rectangle 146"/>
          <p:cNvSpPr>
            <a:spLocks noChangeArrowheads="1"/>
          </p:cNvSpPr>
          <p:nvPr/>
        </p:nvSpPr>
        <p:spPr bwMode="auto">
          <a:xfrm>
            <a:off x="3150540" y="1945354"/>
            <a:ext cx="769441" cy="50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nSpc>
                <a:spcPts val="1300"/>
              </a:lnSpc>
            </a:pPr>
            <a:r>
              <a:rPr lang="fr-FR" altLang="fr-FR" sz="1000" b="1" dirty="0" smtClean="0">
                <a:solidFill>
                  <a:schemeClr val="accent4">
                    <a:lumMod val="75000"/>
                  </a:schemeClr>
                </a:solidFill>
                <a:latin typeface="+mj-lt"/>
              </a:rPr>
              <a:t>Numérique, </a:t>
            </a:r>
          </a:p>
          <a:p>
            <a:pPr>
              <a:lnSpc>
                <a:spcPts val="1300"/>
              </a:lnSpc>
            </a:pPr>
            <a:r>
              <a:rPr lang="fr-FR" altLang="fr-FR" sz="1000" b="1" dirty="0" smtClean="0">
                <a:solidFill>
                  <a:schemeClr val="accent4">
                    <a:lumMod val="75000"/>
                  </a:schemeClr>
                </a:solidFill>
                <a:latin typeface="+mj-lt"/>
              </a:rPr>
              <a:t>HCRB, </a:t>
            </a:r>
          </a:p>
          <a:p>
            <a:pPr>
              <a:lnSpc>
                <a:spcPts val="1300"/>
              </a:lnSpc>
            </a:pPr>
            <a:r>
              <a:rPr lang="fr-FR" altLang="fr-FR" sz="1000" b="1" dirty="0" smtClean="0">
                <a:solidFill>
                  <a:schemeClr val="accent4">
                    <a:lumMod val="75000"/>
                  </a:schemeClr>
                </a:solidFill>
                <a:latin typeface="+mj-lt"/>
              </a:rPr>
              <a:t>artistes</a:t>
            </a:r>
            <a:endParaRPr lang="fr-FR" altLang="fr-FR" sz="1000" dirty="0">
              <a:solidFill>
                <a:schemeClr val="accent4">
                  <a:lumMod val="75000"/>
                </a:schemeClr>
              </a:solidFill>
              <a:latin typeface="+mj-lt"/>
            </a:endParaRPr>
          </a:p>
        </p:txBody>
      </p:sp>
      <p:grpSp>
        <p:nvGrpSpPr>
          <p:cNvPr id="25" name="Groupe 24"/>
          <p:cNvGrpSpPr/>
          <p:nvPr/>
        </p:nvGrpSpPr>
        <p:grpSpPr>
          <a:xfrm>
            <a:off x="1732307" y="5268314"/>
            <a:ext cx="1171796" cy="893264"/>
            <a:chOff x="1497044" y="5620598"/>
            <a:chExt cx="1171796" cy="893264"/>
          </a:xfrm>
        </p:grpSpPr>
        <p:sp>
          <p:nvSpPr>
            <p:cNvPr id="26" name="Rectangle 74"/>
            <p:cNvSpPr>
              <a:spLocks noChangeArrowheads="1"/>
            </p:cNvSpPr>
            <p:nvPr/>
          </p:nvSpPr>
          <p:spPr bwMode="auto">
            <a:xfrm>
              <a:off x="1497044" y="5620598"/>
              <a:ext cx="710131" cy="171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nSpc>
                  <a:spcPts val="1300"/>
                </a:lnSpc>
              </a:pPr>
              <a:r>
                <a:rPr lang="fr-FR" altLang="fr-FR" sz="1200" b="1" u="sng" dirty="0">
                  <a:solidFill>
                    <a:schemeClr val="accent4">
                      <a:lumMod val="75000"/>
                    </a:schemeClr>
                  </a:solidFill>
                  <a:latin typeface="+mj-lt"/>
                </a:rPr>
                <a:t>Essonne :</a:t>
              </a:r>
              <a:endParaRPr lang="fr-FR" altLang="fr-FR" sz="1200" u="sng" dirty="0">
                <a:solidFill>
                  <a:schemeClr val="accent4">
                    <a:lumMod val="75000"/>
                  </a:schemeClr>
                </a:solidFill>
                <a:latin typeface="+mj-lt"/>
              </a:endParaRPr>
            </a:p>
          </p:txBody>
        </p:sp>
        <p:sp>
          <p:nvSpPr>
            <p:cNvPr id="27" name="Rectangle 76"/>
            <p:cNvSpPr>
              <a:spLocks noChangeArrowheads="1"/>
            </p:cNvSpPr>
            <p:nvPr/>
          </p:nvSpPr>
          <p:spPr bwMode="auto">
            <a:xfrm>
              <a:off x="1497044" y="5847013"/>
              <a:ext cx="1171796" cy="6668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nSpc>
                  <a:spcPts val="1300"/>
                </a:lnSpc>
              </a:pPr>
              <a:r>
                <a:rPr lang="fr-FR" altLang="fr-FR" sz="1000" b="1" dirty="0" smtClean="0">
                  <a:solidFill>
                    <a:schemeClr val="accent4">
                      <a:lumMod val="75000"/>
                    </a:schemeClr>
                  </a:solidFill>
                  <a:latin typeface="+mj-lt"/>
                </a:rPr>
                <a:t>Agent d’entretien, </a:t>
              </a:r>
            </a:p>
            <a:p>
              <a:pPr>
                <a:lnSpc>
                  <a:spcPts val="1300"/>
                </a:lnSpc>
              </a:pPr>
              <a:r>
                <a:rPr lang="fr-FR" altLang="fr-FR" sz="1000" b="1" dirty="0" smtClean="0">
                  <a:solidFill>
                    <a:srgbClr val="0070C0"/>
                  </a:solidFill>
                  <a:latin typeface="+mj-lt"/>
                </a:rPr>
                <a:t>Manutentionnaire,</a:t>
              </a:r>
            </a:p>
            <a:p>
              <a:pPr>
                <a:lnSpc>
                  <a:spcPts val="1300"/>
                </a:lnSpc>
              </a:pPr>
              <a:r>
                <a:rPr lang="fr-FR" altLang="fr-FR" sz="1000" b="1" dirty="0" smtClean="0">
                  <a:solidFill>
                    <a:schemeClr val="accent4">
                      <a:lumMod val="75000"/>
                    </a:schemeClr>
                  </a:solidFill>
                  <a:latin typeface="+mj-lt"/>
                </a:rPr>
                <a:t>HCRB</a:t>
              </a:r>
            </a:p>
            <a:p>
              <a:pPr>
                <a:lnSpc>
                  <a:spcPts val="1300"/>
                </a:lnSpc>
              </a:pPr>
              <a:endParaRPr lang="fr-FR" altLang="fr-FR" sz="1000" dirty="0">
                <a:solidFill>
                  <a:schemeClr val="accent4">
                    <a:lumMod val="75000"/>
                  </a:schemeClr>
                </a:solidFill>
                <a:latin typeface="+mj-lt"/>
              </a:endParaRPr>
            </a:p>
          </p:txBody>
        </p:sp>
      </p:grpSp>
      <p:grpSp>
        <p:nvGrpSpPr>
          <p:cNvPr id="30" name="Groupe 29"/>
          <p:cNvGrpSpPr/>
          <p:nvPr/>
        </p:nvGrpSpPr>
        <p:grpSpPr>
          <a:xfrm>
            <a:off x="326344" y="3160494"/>
            <a:ext cx="1154162" cy="803775"/>
            <a:chOff x="392164" y="3532366"/>
            <a:chExt cx="1154162" cy="465354"/>
          </a:xfrm>
        </p:grpSpPr>
        <p:sp>
          <p:nvSpPr>
            <p:cNvPr id="31" name="Rectangle 101"/>
            <p:cNvSpPr>
              <a:spLocks noChangeArrowheads="1"/>
            </p:cNvSpPr>
            <p:nvPr/>
          </p:nvSpPr>
          <p:spPr bwMode="auto">
            <a:xfrm>
              <a:off x="392164" y="3532366"/>
              <a:ext cx="746776" cy="1069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fr-FR" altLang="fr-FR" sz="1200" b="1" u="sng" dirty="0">
                  <a:solidFill>
                    <a:schemeClr val="accent4">
                      <a:lumMod val="75000"/>
                    </a:schemeClr>
                  </a:solidFill>
                  <a:latin typeface="+mj-lt"/>
                </a:rPr>
                <a:t>Yvelines :</a:t>
              </a:r>
              <a:endParaRPr lang="fr-FR" altLang="fr-FR" sz="1200" u="sng" dirty="0">
                <a:solidFill>
                  <a:schemeClr val="accent4">
                    <a:lumMod val="75000"/>
                  </a:schemeClr>
                </a:solidFill>
                <a:latin typeface="+mj-lt"/>
              </a:endParaRPr>
            </a:p>
          </p:txBody>
        </p:sp>
        <p:sp>
          <p:nvSpPr>
            <p:cNvPr id="32" name="Rectangle 103"/>
            <p:cNvSpPr>
              <a:spLocks noChangeArrowheads="1"/>
            </p:cNvSpPr>
            <p:nvPr/>
          </p:nvSpPr>
          <p:spPr bwMode="auto">
            <a:xfrm>
              <a:off x="392164" y="3708160"/>
              <a:ext cx="1154162" cy="289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nSpc>
                  <a:spcPts val="1300"/>
                </a:lnSpc>
              </a:pPr>
              <a:r>
                <a:rPr lang="fr-FR" altLang="fr-FR" sz="1000" b="1" dirty="0" smtClean="0">
                  <a:solidFill>
                    <a:schemeClr val="accent4">
                      <a:lumMod val="75000"/>
                    </a:schemeClr>
                  </a:solidFill>
                  <a:latin typeface="+mj-lt"/>
                </a:rPr>
                <a:t>Numérique, </a:t>
              </a:r>
            </a:p>
            <a:p>
              <a:pPr>
                <a:lnSpc>
                  <a:spcPts val="1300"/>
                </a:lnSpc>
              </a:pPr>
              <a:r>
                <a:rPr lang="fr-FR" altLang="fr-FR" sz="1000" b="1" dirty="0" smtClean="0">
                  <a:solidFill>
                    <a:schemeClr val="accent4">
                      <a:lumMod val="75000"/>
                    </a:schemeClr>
                  </a:solidFill>
                  <a:latin typeface="+mj-lt"/>
                </a:rPr>
                <a:t>agent d’entretien, </a:t>
              </a:r>
            </a:p>
            <a:p>
              <a:pPr>
                <a:lnSpc>
                  <a:spcPts val="1300"/>
                </a:lnSpc>
              </a:pPr>
              <a:r>
                <a:rPr lang="fr-FR" altLang="fr-FR" sz="1000" b="1" dirty="0" smtClean="0">
                  <a:solidFill>
                    <a:schemeClr val="accent4">
                      <a:lumMod val="75000"/>
                    </a:schemeClr>
                  </a:solidFill>
                  <a:latin typeface="+mj-lt"/>
                </a:rPr>
                <a:t>commerce</a:t>
              </a:r>
              <a:endParaRPr lang="fr-FR" altLang="fr-FR" sz="1000" dirty="0">
                <a:solidFill>
                  <a:schemeClr val="accent4">
                    <a:lumMod val="75000"/>
                  </a:schemeClr>
                </a:solidFill>
                <a:latin typeface="+mj-lt"/>
              </a:endParaRPr>
            </a:p>
          </p:txBody>
        </p:sp>
      </p:grpSp>
      <p:sp>
        <p:nvSpPr>
          <p:cNvPr id="34" name="Rectangle 103"/>
          <p:cNvSpPr>
            <a:spLocks noChangeArrowheads="1"/>
          </p:cNvSpPr>
          <p:nvPr/>
        </p:nvSpPr>
        <p:spPr bwMode="auto">
          <a:xfrm>
            <a:off x="546181" y="2003319"/>
            <a:ext cx="1160574" cy="50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nSpc>
                <a:spcPts val="1300"/>
              </a:lnSpc>
            </a:pPr>
            <a:r>
              <a:rPr lang="fr-FR" altLang="fr-FR" sz="1000" b="1" dirty="0" smtClean="0">
                <a:solidFill>
                  <a:schemeClr val="accent4">
                    <a:lumMod val="75000"/>
                  </a:schemeClr>
                </a:solidFill>
                <a:latin typeface="+mj-lt"/>
              </a:rPr>
              <a:t>Agents d’entretien</a:t>
            </a:r>
          </a:p>
          <a:p>
            <a:pPr>
              <a:lnSpc>
                <a:spcPts val="1300"/>
              </a:lnSpc>
            </a:pPr>
            <a:r>
              <a:rPr lang="fr-FR" altLang="fr-FR" sz="1000" b="1" dirty="0" smtClean="0">
                <a:solidFill>
                  <a:schemeClr val="accent4">
                    <a:lumMod val="75000"/>
                  </a:schemeClr>
                </a:solidFill>
                <a:latin typeface="+mj-lt"/>
              </a:rPr>
              <a:t>Agents de sécurité</a:t>
            </a:r>
          </a:p>
          <a:p>
            <a:pPr>
              <a:lnSpc>
                <a:spcPts val="1300"/>
              </a:lnSpc>
            </a:pPr>
            <a:r>
              <a:rPr lang="fr-FR" altLang="fr-FR" sz="1000" b="1" dirty="0" smtClean="0">
                <a:solidFill>
                  <a:schemeClr val="accent4">
                    <a:lumMod val="75000"/>
                  </a:schemeClr>
                </a:solidFill>
                <a:latin typeface="+mj-lt"/>
              </a:rPr>
              <a:t>Commerce</a:t>
            </a:r>
            <a:endParaRPr lang="fr-FR" altLang="fr-FR" sz="1000" dirty="0">
              <a:solidFill>
                <a:schemeClr val="accent4">
                  <a:lumMod val="75000"/>
                </a:schemeClr>
              </a:solidFill>
              <a:latin typeface="+mj-lt"/>
            </a:endParaRPr>
          </a:p>
        </p:txBody>
      </p:sp>
      <p:cxnSp>
        <p:nvCxnSpPr>
          <p:cNvPr id="35" name="Connecteur droit 34"/>
          <p:cNvCxnSpPr/>
          <p:nvPr/>
        </p:nvCxnSpPr>
        <p:spPr>
          <a:xfrm flipV="1">
            <a:off x="1552284" y="3451119"/>
            <a:ext cx="987514" cy="1160075"/>
          </a:xfrm>
          <a:prstGeom prst="line">
            <a:avLst/>
          </a:prstGeom>
          <a:ln w="15875">
            <a:solidFill>
              <a:schemeClr val="bg1"/>
            </a:solidFill>
            <a:prstDash val="sysDash"/>
            <a:tailEnd type="oval"/>
          </a:ln>
        </p:spPr>
        <p:style>
          <a:lnRef idx="1">
            <a:schemeClr val="accent1"/>
          </a:lnRef>
          <a:fillRef idx="0">
            <a:schemeClr val="accent1"/>
          </a:fillRef>
          <a:effectRef idx="0">
            <a:schemeClr val="accent1"/>
          </a:effectRef>
          <a:fontRef idx="minor">
            <a:schemeClr val="tx1"/>
          </a:fontRef>
        </p:style>
      </p:cxnSp>
      <p:cxnSp>
        <p:nvCxnSpPr>
          <p:cNvPr id="36" name="Connecteur droit 35"/>
          <p:cNvCxnSpPr/>
          <p:nvPr/>
        </p:nvCxnSpPr>
        <p:spPr>
          <a:xfrm>
            <a:off x="1437451" y="2398722"/>
            <a:ext cx="787779" cy="306744"/>
          </a:xfrm>
          <a:prstGeom prst="line">
            <a:avLst/>
          </a:prstGeom>
          <a:ln w="15875">
            <a:solidFill>
              <a:schemeClr val="bg1"/>
            </a:solidFill>
            <a:prstDash val="sysDash"/>
            <a:tailEnd type="oval"/>
          </a:ln>
        </p:spPr>
        <p:style>
          <a:lnRef idx="1">
            <a:schemeClr val="accent1"/>
          </a:lnRef>
          <a:fillRef idx="0">
            <a:schemeClr val="accent1"/>
          </a:fillRef>
          <a:effectRef idx="0">
            <a:schemeClr val="accent1"/>
          </a:effectRef>
          <a:fontRef idx="minor">
            <a:schemeClr val="tx1"/>
          </a:fontRef>
        </p:style>
      </p:cxnSp>
      <p:cxnSp>
        <p:nvCxnSpPr>
          <p:cNvPr id="37" name="Connecteur droit 36"/>
          <p:cNvCxnSpPr/>
          <p:nvPr/>
        </p:nvCxnSpPr>
        <p:spPr>
          <a:xfrm flipH="1">
            <a:off x="3084706" y="2536510"/>
            <a:ext cx="1899348" cy="690404"/>
          </a:xfrm>
          <a:prstGeom prst="line">
            <a:avLst/>
          </a:prstGeom>
          <a:ln w="15875">
            <a:solidFill>
              <a:schemeClr val="bg1"/>
            </a:solidFill>
            <a:prstDash val="sysDash"/>
            <a:tailEnd type="oval"/>
          </a:ln>
        </p:spPr>
        <p:style>
          <a:lnRef idx="1">
            <a:schemeClr val="accent1"/>
          </a:lnRef>
          <a:fillRef idx="0">
            <a:schemeClr val="accent1"/>
          </a:fillRef>
          <a:effectRef idx="0">
            <a:schemeClr val="accent1"/>
          </a:effectRef>
          <a:fontRef idx="minor">
            <a:schemeClr val="tx1"/>
          </a:fontRef>
        </p:style>
      </p:cxnSp>
      <p:cxnSp>
        <p:nvCxnSpPr>
          <p:cNvPr id="38" name="Connecteur droit 37"/>
          <p:cNvCxnSpPr/>
          <p:nvPr/>
        </p:nvCxnSpPr>
        <p:spPr>
          <a:xfrm flipH="1" flipV="1">
            <a:off x="3084706" y="3608569"/>
            <a:ext cx="999688" cy="1680512"/>
          </a:xfrm>
          <a:prstGeom prst="line">
            <a:avLst/>
          </a:prstGeom>
          <a:ln w="15875">
            <a:solidFill>
              <a:schemeClr val="bg1"/>
            </a:solidFill>
            <a:prstDash val="sysDash"/>
            <a:tailEnd type="oval"/>
          </a:ln>
        </p:spPr>
        <p:style>
          <a:lnRef idx="1">
            <a:schemeClr val="accent1"/>
          </a:lnRef>
          <a:fillRef idx="0">
            <a:schemeClr val="accent1"/>
          </a:fillRef>
          <a:effectRef idx="0">
            <a:schemeClr val="accent1"/>
          </a:effectRef>
          <a:fontRef idx="minor">
            <a:schemeClr val="tx1"/>
          </a:fontRef>
        </p:style>
      </p:cxnSp>
      <p:cxnSp>
        <p:nvCxnSpPr>
          <p:cNvPr id="42" name="Connecteur droit 41"/>
          <p:cNvCxnSpPr/>
          <p:nvPr/>
        </p:nvCxnSpPr>
        <p:spPr>
          <a:xfrm flipH="1">
            <a:off x="2760670" y="2114310"/>
            <a:ext cx="648072" cy="1243915"/>
          </a:xfrm>
          <a:prstGeom prst="line">
            <a:avLst/>
          </a:prstGeom>
          <a:ln w="15875">
            <a:solidFill>
              <a:schemeClr val="bg1"/>
            </a:solidFill>
            <a:prstDash val="sysDash"/>
            <a:tailEnd type="oval"/>
          </a:ln>
        </p:spPr>
        <p:style>
          <a:lnRef idx="1">
            <a:schemeClr val="accent1"/>
          </a:lnRef>
          <a:fillRef idx="0">
            <a:schemeClr val="accent1"/>
          </a:fillRef>
          <a:effectRef idx="0">
            <a:schemeClr val="accent1"/>
          </a:effectRef>
          <a:fontRef idx="minor">
            <a:schemeClr val="tx1"/>
          </a:fontRef>
        </p:style>
      </p:cxnSp>
      <p:cxnSp>
        <p:nvCxnSpPr>
          <p:cNvPr id="44" name="Connecteur droit 43"/>
          <p:cNvCxnSpPr/>
          <p:nvPr/>
        </p:nvCxnSpPr>
        <p:spPr>
          <a:xfrm>
            <a:off x="1167846" y="3297747"/>
            <a:ext cx="960805" cy="153372"/>
          </a:xfrm>
          <a:prstGeom prst="line">
            <a:avLst/>
          </a:prstGeom>
          <a:ln w="15875">
            <a:solidFill>
              <a:schemeClr val="bg1"/>
            </a:solidFill>
            <a:prstDash val="sysDash"/>
            <a:tailEnd type="oval"/>
          </a:ln>
        </p:spPr>
        <p:style>
          <a:lnRef idx="1">
            <a:schemeClr val="accent1"/>
          </a:lnRef>
          <a:fillRef idx="0">
            <a:schemeClr val="accent1"/>
          </a:fillRef>
          <a:effectRef idx="0">
            <a:schemeClr val="accent1"/>
          </a:effectRef>
          <a:fontRef idx="minor">
            <a:schemeClr val="tx1"/>
          </a:fontRef>
        </p:style>
      </p:cxnSp>
      <p:cxnSp>
        <p:nvCxnSpPr>
          <p:cNvPr id="46" name="Connecteur droit 45"/>
          <p:cNvCxnSpPr/>
          <p:nvPr/>
        </p:nvCxnSpPr>
        <p:spPr>
          <a:xfrm flipV="1">
            <a:off x="2325661" y="4376410"/>
            <a:ext cx="393890" cy="823437"/>
          </a:xfrm>
          <a:prstGeom prst="line">
            <a:avLst/>
          </a:prstGeom>
          <a:ln w="15875">
            <a:solidFill>
              <a:schemeClr val="bg1"/>
            </a:solidFill>
            <a:prstDash val="sysDash"/>
            <a:tailEnd type="oval"/>
          </a:ln>
        </p:spPr>
        <p:style>
          <a:lnRef idx="1">
            <a:schemeClr val="accent1"/>
          </a:lnRef>
          <a:fillRef idx="0">
            <a:schemeClr val="accent1"/>
          </a:fillRef>
          <a:effectRef idx="0">
            <a:schemeClr val="accent1"/>
          </a:effectRef>
          <a:fontRef idx="minor">
            <a:schemeClr val="tx1"/>
          </a:fontRef>
        </p:style>
      </p:cxnSp>
      <p:cxnSp>
        <p:nvCxnSpPr>
          <p:cNvPr id="48" name="Connecteur droit 47"/>
          <p:cNvCxnSpPr/>
          <p:nvPr/>
        </p:nvCxnSpPr>
        <p:spPr>
          <a:xfrm>
            <a:off x="3707904" y="3464132"/>
            <a:ext cx="1439445" cy="512466"/>
          </a:xfrm>
          <a:prstGeom prst="line">
            <a:avLst/>
          </a:prstGeom>
          <a:ln w="15875">
            <a:solidFill>
              <a:schemeClr val="bg1"/>
            </a:solidFill>
            <a:prstDash val="sysDash"/>
            <a:tailEnd type="ova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75689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pied de page 5"/>
          <p:cNvSpPr>
            <a:spLocks noGrp="1"/>
          </p:cNvSpPr>
          <p:nvPr>
            <p:ph type="ftr" sz="quarter" idx="11"/>
          </p:nvPr>
        </p:nvSpPr>
        <p:spPr>
          <a:xfrm>
            <a:off x="3517514" y="6285122"/>
            <a:ext cx="5446974" cy="274320"/>
          </a:xfrm>
        </p:spPr>
        <p:txBody>
          <a:bodyPr/>
          <a:lstStyle/>
          <a:p>
            <a:r>
              <a:rPr lang="fr-FR" sz="600" dirty="0" smtClean="0">
                <a:latin typeface="Arial" panose="020B0604020202020204" pitchFamily="34" charset="0"/>
                <a:cs typeface="Arial" panose="020B0604020202020204" pitchFamily="34" charset="0"/>
              </a:rPr>
              <a:t>Direction Stratégie, Partenariat et relations Extérieures</a:t>
            </a:r>
            <a:endParaRPr lang="fr-FR" sz="600" dirty="0">
              <a:latin typeface="Arial" panose="020B0604020202020204" pitchFamily="34" charset="0"/>
              <a:cs typeface="Arial" panose="020B0604020202020204" pitchFamily="34" charset="0"/>
            </a:endParaRPr>
          </a:p>
        </p:txBody>
      </p:sp>
      <p:sp>
        <p:nvSpPr>
          <p:cNvPr id="4" name="ZoneTexte 3"/>
          <p:cNvSpPr txBox="1"/>
          <p:nvPr/>
        </p:nvSpPr>
        <p:spPr>
          <a:xfrm>
            <a:off x="395536" y="599810"/>
            <a:ext cx="8280920" cy="830997"/>
          </a:xfrm>
          <a:prstGeom prst="rect">
            <a:avLst/>
          </a:prstGeom>
          <a:noFill/>
        </p:spPr>
        <p:txBody>
          <a:bodyPr wrap="square" rtlCol="0">
            <a:spAutoFit/>
          </a:bodyPr>
          <a:lstStyle/>
          <a:p>
            <a:r>
              <a:rPr lang="fr-FR" sz="1200" b="1" dirty="0" smtClean="0">
                <a:latin typeface="Arial" panose="020B0604020202020204" pitchFamily="34" charset="0"/>
                <a:cs typeface="Arial" panose="020B0604020202020204" pitchFamily="34" charset="0"/>
              </a:rPr>
              <a:t>Zoom sur BMO (Besoin de main d’</a:t>
            </a:r>
            <a:r>
              <a:rPr lang="fr-FR" sz="1200" b="1" dirty="0" err="1" smtClean="0">
                <a:latin typeface="Arial" panose="020B0604020202020204" pitchFamily="34" charset="0"/>
                <a:cs typeface="Arial" panose="020B0604020202020204" pitchFamily="34" charset="0"/>
              </a:rPr>
              <a:t>oeuvre</a:t>
            </a:r>
            <a:r>
              <a:rPr lang="fr-FR" sz="1200" b="1" dirty="0" smtClean="0">
                <a:latin typeface="Arial" panose="020B0604020202020204" pitchFamily="34" charset="0"/>
                <a:cs typeface="Arial" panose="020B0604020202020204" pitchFamily="34" charset="0"/>
              </a:rPr>
              <a:t>)</a:t>
            </a:r>
          </a:p>
          <a:p>
            <a:endParaRPr lang="fr-FR" sz="1200" b="1" dirty="0">
              <a:latin typeface="Arial" panose="020B0604020202020204" pitchFamily="34" charset="0"/>
              <a:cs typeface="Arial" panose="020B0604020202020204" pitchFamily="34" charset="0"/>
            </a:endParaRPr>
          </a:p>
          <a:p>
            <a:pPr marL="628650" lvl="1" indent="-171450">
              <a:buFont typeface="Symbol"/>
              <a:buChar char="Þ"/>
            </a:pPr>
            <a:endParaRPr lang="fr-FR" sz="1200" dirty="0">
              <a:latin typeface="Arial" panose="020B0604020202020204" pitchFamily="34" charset="0"/>
              <a:cs typeface="Arial" panose="020B0604020202020204" pitchFamily="34" charset="0"/>
            </a:endParaRPr>
          </a:p>
          <a:p>
            <a:endParaRPr lang="fr-FR" sz="1200" dirty="0" smtClean="0">
              <a:latin typeface="Arial" panose="020B0604020202020204" pitchFamily="34" charset="0"/>
              <a:cs typeface="Arial" panose="020B0604020202020204" pitchFamily="34" charset="0"/>
            </a:endParaRPr>
          </a:p>
        </p:txBody>
      </p:sp>
      <p:cxnSp>
        <p:nvCxnSpPr>
          <p:cNvPr id="3" name="Connecteur droit 2"/>
          <p:cNvCxnSpPr/>
          <p:nvPr/>
        </p:nvCxnSpPr>
        <p:spPr>
          <a:xfrm>
            <a:off x="3707904" y="836712"/>
            <a:ext cx="4968552"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ZoneTexte 8"/>
          <p:cNvSpPr txBox="1"/>
          <p:nvPr/>
        </p:nvSpPr>
        <p:spPr>
          <a:xfrm>
            <a:off x="0" y="1015308"/>
            <a:ext cx="9144000" cy="723275"/>
          </a:xfrm>
          <a:prstGeom prst="rect">
            <a:avLst/>
          </a:prstGeom>
          <a:noFill/>
        </p:spPr>
        <p:txBody>
          <a:bodyPr wrap="square" rtlCol="0">
            <a:spAutoFit/>
          </a:bodyPr>
          <a:lstStyle/>
          <a:p>
            <a:pPr algn="ctr"/>
            <a:r>
              <a:rPr lang="fr-FR" sz="1400" b="1" dirty="0" smtClean="0">
                <a:solidFill>
                  <a:schemeClr val="tx2"/>
                </a:solidFill>
                <a:latin typeface="Arial" panose="020B0604020202020204" pitchFamily="34" charset="0"/>
                <a:cs typeface="Arial" panose="020B0604020202020204" pitchFamily="34" charset="0"/>
              </a:rPr>
              <a:t>Les métiers rencontrant </a:t>
            </a:r>
          </a:p>
          <a:p>
            <a:pPr algn="ctr"/>
            <a:r>
              <a:rPr lang="fr-FR" sz="1400" b="1" dirty="0" smtClean="0">
                <a:solidFill>
                  <a:schemeClr val="tx2"/>
                </a:solidFill>
                <a:latin typeface="Arial" panose="020B0604020202020204" pitchFamily="34" charset="0"/>
                <a:cs typeface="Arial" panose="020B0604020202020204" pitchFamily="34" charset="0"/>
              </a:rPr>
              <a:t>des difficultés de recrutement</a:t>
            </a:r>
          </a:p>
          <a:p>
            <a:pPr algn="ctr"/>
            <a:endParaRPr lang="fr-FR" sz="1300" b="1" dirty="0" smtClean="0">
              <a:latin typeface="Arial" panose="020B0604020202020204" pitchFamily="34" charset="0"/>
              <a:cs typeface="Arial" panose="020B0604020202020204" pitchFamily="34" charset="0"/>
            </a:endParaRPr>
          </a:p>
        </p:txBody>
      </p:sp>
      <p:graphicFrame>
        <p:nvGraphicFramePr>
          <p:cNvPr id="40" name="Tableau 39"/>
          <p:cNvGraphicFramePr>
            <a:graphicFrameLocks noGrp="1"/>
          </p:cNvGraphicFramePr>
          <p:nvPr>
            <p:extLst>
              <p:ext uri="{D42A27DB-BD31-4B8C-83A1-F6EECF244321}">
                <p14:modId xmlns:p14="http://schemas.microsoft.com/office/powerpoint/2010/main" val="2181266612"/>
              </p:ext>
            </p:extLst>
          </p:nvPr>
        </p:nvGraphicFramePr>
        <p:xfrm>
          <a:off x="488930" y="1702790"/>
          <a:ext cx="8203897" cy="3981626"/>
        </p:xfrm>
        <a:graphic>
          <a:graphicData uri="http://schemas.openxmlformats.org/drawingml/2006/table">
            <a:tbl>
              <a:tblPr/>
              <a:tblGrid>
                <a:gridCol w="5149082">
                  <a:extLst>
                    <a:ext uri="{9D8B030D-6E8A-4147-A177-3AD203B41FA5}">
                      <a16:colId xmlns:a16="http://schemas.microsoft.com/office/drawing/2014/main" val="20000"/>
                    </a:ext>
                  </a:extLst>
                </a:gridCol>
                <a:gridCol w="1008112">
                  <a:extLst>
                    <a:ext uri="{9D8B030D-6E8A-4147-A177-3AD203B41FA5}">
                      <a16:colId xmlns:a16="http://schemas.microsoft.com/office/drawing/2014/main" val="20001"/>
                    </a:ext>
                  </a:extLst>
                </a:gridCol>
                <a:gridCol w="1008112">
                  <a:extLst>
                    <a:ext uri="{9D8B030D-6E8A-4147-A177-3AD203B41FA5}">
                      <a16:colId xmlns:a16="http://schemas.microsoft.com/office/drawing/2014/main" val="20002"/>
                    </a:ext>
                  </a:extLst>
                </a:gridCol>
                <a:gridCol w="1038591">
                  <a:extLst>
                    <a:ext uri="{9D8B030D-6E8A-4147-A177-3AD203B41FA5}">
                      <a16:colId xmlns:a16="http://schemas.microsoft.com/office/drawing/2014/main" val="20003"/>
                    </a:ext>
                  </a:extLst>
                </a:gridCol>
              </a:tblGrid>
              <a:tr h="351321">
                <a:tc>
                  <a:txBody>
                    <a:bodyPr/>
                    <a:lstStyle/>
                    <a:p>
                      <a:pPr algn="l" fontAlgn="t"/>
                      <a:r>
                        <a:rPr lang="fr-FR" sz="1800" b="0" i="0" u="none" strike="noStrike" dirty="0">
                          <a:effectLst/>
                          <a:latin typeface="Arial"/>
                        </a:rPr>
                        <a:t> </a:t>
                      </a:r>
                    </a:p>
                  </a:txBody>
                  <a:tcPr marL="9525" marR="9525" marT="9525" marB="0">
                    <a:lnL>
                      <a:noFill/>
                    </a:lnL>
                    <a:lnR w="12700" cap="flat" cmpd="sng" algn="ctr">
                      <a:solidFill>
                        <a:srgbClr val="FFFFFF"/>
                      </a:solidFill>
                      <a:prstDash val="solid"/>
                      <a:round/>
                      <a:headEnd type="none" w="med" len="med"/>
                      <a:tailEnd type="none" w="med" len="med"/>
                    </a:lnR>
                    <a:lnT>
                      <a:noFill/>
                    </a:lnT>
                    <a:lnB>
                      <a:noFill/>
                    </a:lnB>
                  </a:tcPr>
                </a:tc>
                <a:tc rowSpan="2">
                  <a:txBody>
                    <a:bodyPr/>
                    <a:lstStyle/>
                    <a:p>
                      <a:pPr algn="ctr" rtl="0" fontAlgn="ctr"/>
                      <a:r>
                        <a:rPr lang="fr-FR" sz="1000" b="1" i="0" u="none" strike="noStrike" dirty="0">
                          <a:solidFill>
                            <a:srgbClr val="FFFFFF"/>
                          </a:solidFill>
                          <a:effectLst/>
                          <a:latin typeface="Arial"/>
                        </a:rPr>
                        <a:t>Volume de projets jugés difficiles</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441051"/>
                    </a:solidFill>
                  </a:tcPr>
                </a:tc>
                <a:tc rowSpan="2">
                  <a:txBody>
                    <a:bodyPr/>
                    <a:lstStyle/>
                    <a:p>
                      <a:pPr algn="ctr" rtl="0" fontAlgn="ctr"/>
                      <a:r>
                        <a:rPr lang="fr-FR" sz="1000" b="1" i="0" u="none" strike="noStrike">
                          <a:solidFill>
                            <a:srgbClr val="FFFFFF"/>
                          </a:solidFill>
                          <a:effectLst/>
                          <a:latin typeface="Arial"/>
                        </a:rPr>
                        <a:t>Projets de recrutement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441051"/>
                    </a:solidFill>
                  </a:tcPr>
                </a:tc>
                <a:tc rowSpan="2">
                  <a:txBody>
                    <a:bodyPr/>
                    <a:lstStyle/>
                    <a:p>
                      <a:pPr algn="ctr" rtl="0" fontAlgn="ctr"/>
                      <a:r>
                        <a:rPr lang="fr-FR" sz="1000" b="1" i="0" u="none" strike="noStrike">
                          <a:solidFill>
                            <a:srgbClr val="FFFFFF"/>
                          </a:solidFill>
                          <a:effectLst/>
                          <a:latin typeface="Arial"/>
                        </a:rPr>
                        <a:t>Part des projets jugés difficiles</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441051"/>
                    </a:solidFill>
                  </a:tcPr>
                </a:tc>
                <a:extLst>
                  <a:ext uri="{0D108BD9-81ED-4DB2-BD59-A6C34878D82A}">
                    <a16:rowId xmlns:a16="http://schemas.microsoft.com/office/drawing/2014/main" val="10000"/>
                  </a:ext>
                </a:extLst>
              </a:tr>
              <a:tr h="312285">
                <a:tc>
                  <a:txBody>
                    <a:bodyPr/>
                    <a:lstStyle/>
                    <a:p>
                      <a:pPr algn="l" fontAlgn="t"/>
                      <a:r>
                        <a:rPr lang="fr-FR" sz="1800" b="0" i="0" u="none" strike="noStrike">
                          <a:effectLst/>
                          <a:latin typeface="Arial"/>
                        </a:rPr>
                        <a:t> </a:t>
                      </a:r>
                    </a:p>
                  </a:txBody>
                  <a:tcPr marL="9525" marR="9525" marT="9525" marB="0">
                    <a:lnL>
                      <a:noFill/>
                    </a:lnL>
                    <a:lnR w="12700" cap="flat" cmpd="sng" algn="ctr">
                      <a:solidFill>
                        <a:srgbClr val="FFFFFF"/>
                      </a:solidFill>
                      <a:prstDash val="solid"/>
                      <a:round/>
                      <a:headEnd type="none" w="med" len="med"/>
                      <a:tailEnd type="none" w="med" len="med"/>
                    </a:lnR>
                    <a:lnT>
                      <a:noFill/>
                    </a:lnT>
                    <a:lnB>
                      <a:noFill/>
                    </a:lnB>
                  </a:tcPr>
                </a:tc>
                <a:tc vMerge="1">
                  <a:txBody>
                    <a:bodyPr/>
                    <a:lstStyle/>
                    <a:p>
                      <a:endParaRPr lang="fr-FR"/>
                    </a:p>
                  </a:txBody>
                  <a:tcPr/>
                </a:tc>
                <a:tc vMerge="1">
                  <a:txBody>
                    <a:bodyPr/>
                    <a:lstStyle/>
                    <a:p>
                      <a:endParaRPr lang="fr-FR"/>
                    </a:p>
                  </a:txBody>
                  <a:tcPr/>
                </a:tc>
                <a:tc vMerge="1">
                  <a:txBody>
                    <a:bodyPr/>
                    <a:lstStyle/>
                    <a:p>
                      <a:endParaRPr lang="fr-FR"/>
                    </a:p>
                  </a:txBody>
                  <a:tcPr/>
                </a:tc>
                <a:extLst>
                  <a:ext uri="{0D108BD9-81ED-4DB2-BD59-A6C34878D82A}">
                    <a16:rowId xmlns:a16="http://schemas.microsoft.com/office/drawing/2014/main" val="10001"/>
                  </a:ext>
                </a:extLst>
              </a:tr>
              <a:tr h="165901">
                <a:tc>
                  <a:txBody>
                    <a:bodyPr/>
                    <a:lstStyle/>
                    <a:p>
                      <a:pPr algn="l" rtl="0" fontAlgn="ctr"/>
                      <a:r>
                        <a:rPr lang="fr-FR" sz="900" b="0" i="0" u="none" strike="noStrike" dirty="0">
                          <a:solidFill>
                            <a:srgbClr val="000000"/>
                          </a:solidFill>
                          <a:effectLst/>
                          <a:latin typeface="Blit"/>
                        </a:rPr>
                        <a:t>Ingénieurs et cadres d'études, R et D en </a:t>
                      </a:r>
                      <a:r>
                        <a:rPr lang="fr-FR" sz="900" b="1" i="0" u="none" strike="noStrike" dirty="0">
                          <a:solidFill>
                            <a:srgbClr val="000000"/>
                          </a:solidFill>
                          <a:effectLst/>
                          <a:latin typeface="Blit"/>
                        </a:rPr>
                        <a:t>informatique,</a:t>
                      </a:r>
                      <a:r>
                        <a:rPr lang="fr-FR" sz="900" b="0" i="0" u="none" strike="noStrike" dirty="0">
                          <a:solidFill>
                            <a:srgbClr val="000000"/>
                          </a:solidFill>
                          <a:effectLst/>
                          <a:latin typeface="Blit"/>
                        </a:rPr>
                        <a:t> chefs de projets informatiques</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rtl="0" fontAlgn="ctr"/>
                      <a:r>
                        <a:rPr lang="fr-FR" sz="1000" b="0" i="0" u="none" strike="noStrike">
                          <a:solidFill>
                            <a:srgbClr val="000000"/>
                          </a:solidFill>
                          <a:effectLst/>
                          <a:latin typeface="Blit"/>
                        </a:rPr>
                        <a:t>18 434</a:t>
                      </a:r>
                    </a:p>
                  </a:txBody>
                  <a:tcPr marL="9525" marR="9525" marT="9525"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EEAE3"/>
                    </a:solidFill>
                  </a:tcPr>
                </a:tc>
                <a:tc>
                  <a:txBody>
                    <a:bodyPr/>
                    <a:lstStyle/>
                    <a:p>
                      <a:pPr algn="ctr" rtl="0" fontAlgn="ctr"/>
                      <a:r>
                        <a:rPr lang="fr-FR" sz="1000" b="0" i="0" u="none" strike="noStrike">
                          <a:solidFill>
                            <a:srgbClr val="000000"/>
                          </a:solidFill>
                          <a:effectLst/>
                          <a:latin typeface="Blit"/>
                        </a:rPr>
                        <a:t>25 009</a:t>
                      </a:r>
                    </a:p>
                  </a:txBody>
                  <a:tcPr marL="9525" marR="9525" marT="9525"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EEAE3"/>
                    </a:solidFill>
                  </a:tcPr>
                </a:tc>
                <a:tc>
                  <a:txBody>
                    <a:bodyPr/>
                    <a:lstStyle/>
                    <a:p>
                      <a:pPr algn="ctr" rtl="0" fontAlgn="b"/>
                      <a:r>
                        <a:rPr lang="fr-FR" sz="1000" b="0" i="0" u="none" strike="noStrike">
                          <a:solidFill>
                            <a:srgbClr val="000000"/>
                          </a:solidFill>
                          <a:effectLst/>
                          <a:latin typeface="Blit"/>
                        </a:rPr>
                        <a:t>73,71%</a:t>
                      </a:r>
                    </a:p>
                  </a:txBody>
                  <a:tcPr marL="9525" marR="9525" marT="9525" marB="0" anchor="b">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4E4E6"/>
                    </a:solidFill>
                  </a:tcPr>
                </a:tc>
                <a:extLst>
                  <a:ext uri="{0D108BD9-81ED-4DB2-BD59-A6C34878D82A}">
                    <a16:rowId xmlns:a16="http://schemas.microsoft.com/office/drawing/2014/main" val="10002"/>
                  </a:ext>
                </a:extLst>
              </a:tr>
              <a:tr h="165901">
                <a:tc>
                  <a:txBody>
                    <a:bodyPr/>
                    <a:lstStyle/>
                    <a:p>
                      <a:pPr algn="l" rtl="0" fontAlgn="ctr"/>
                      <a:r>
                        <a:rPr lang="fr-FR" sz="900" b="1" i="0" u="none" strike="noStrike" dirty="0">
                          <a:solidFill>
                            <a:srgbClr val="000000"/>
                          </a:solidFill>
                          <a:effectLst/>
                          <a:latin typeface="Blit"/>
                        </a:rPr>
                        <a:t>Aides à domicile</a:t>
                      </a:r>
                      <a:r>
                        <a:rPr lang="fr-FR" sz="900" b="0" i="0" u="none" strike="noStrike" dirty="0">
                          <a:solidFill>
                            <a:srgbClr val="000000"/>
                          </a:solidFill>
                          <a:effectLst/>
                          <a:latin typeface="Blit"/>
                        </a:rPr>
                        <a:t>, aides ménagères, travailleuses familiales</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1000" b="0" i="0" u="none" strike="noStrike">
                          <a:solidFill>
                            <a:srgbClr val="000000"/>
                          </a:solidFill>
                          <a:effectLst/>
                          <a:latin typeface="Blit"/>
                        </a:rPr>
                        <a:t>7 626</a:t>
                      </a:r>
                    </a:p>
                  </a:txBody>
                  <a:tcPr marL="9525" marR="9525" marT="9525"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EEAE3"/>
                    </a:solidFill>
                  </a:tcPr>
                </a:tc>
                <a:tc>
                  <a:txBody>
                    <a:bodyPr/>
                    <a:lstStyle/>
                    <a:p>
                      <a:pPr algn="ctr" rtl="0" fontAlgn="ctr"/>
                      <a:r>
                        <a:rPr lang="fr-FR" sz="1000" b="0" i="0" u="none" strike="noStrike">
                          <a:solidFill>
                            <a:srgbClr val="000000"/>
                          </a:solidFill>
                          <a:effectLst/>
                          <a:latin typeface="Blit"/>
                        </a:rPr>
                        <a:t>9 844</a:t>
                      </a:r>
                    </a:p>
                  </a:txBody>
                  <a:tcPr marL="9525" marR="9525" marT="9525"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EEAE3"/>
                    </a:solidFill>
                  </a:tcPr>
                </a:tc>
                <a:tc>
                  <a:txBody>
                    <a:bodyPr/>
                    <a:lstStyle/>
                    <a:p>
                      <a:pPr algn="ctr" rtl="0" fontAlgn="b"/>
                      <a:r>
                        <a:rPr lang="fr-FR" sz="1000" b="0" i="0" u="none" strike="noStrike">
                          <a:solidFill>
                            <a:srgbClr val="000000"/>
                          </a:solidFill>
                          <a:effectLst/>
                          <a:latin typeface="Blit"/>
                        </a:rPr>
                        <a:t>77,47%</a:t>
                      </a:r>
                    </a:p>
                  </a:txBody>
                  <a:tcPr marL="9525" marR="9525" marT="9525" marB="0" anchor="b">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4E4E6"/>
                    </a:solidFill>
                  </a:tcPr>
                </a:tc>
                <a:extLst>
                  <a:ext uri="{0D108BD9-81ED-4DB2-BD59-A6C34878D82A}">
                    <a16:rowId xmlns:a16="http://schemas.microsoft.com/office/drawing/2014/main" val="10003"/>
                  </a:ext>
                </a:extLst>
              </a:tr>
              <a:tr h="165901">
                <a:tc>
                  <a:txBody>
                    <a:bodyPr/>
                    <a:lstStyle/>
                    <a:p>
                      <a:pPr algn="l" rtl="0" fontAlgn="ctr"/>
                      <a:r>
                        <a:rPr lang="fr-FR" sz="900" b="0" i="0" u="none" strike="noStrike" dirty="0">
                          <a:solidFill>
                            <a:srgbClr val="000000"/>
                          </a:solidFill>
                          <a:effectLst/>
                          <a:latin typeface="Blit"/>
                        </a:rPr>
                        <a:t>Aides, apprentis, employés polyvalents de </a:t>
                      </a:r>
                      <a:r>
                        <a:rPr lang="fr-FR" sz="900" b="1" i="0" u="none" strike="noStrike" dirty="0">
                          <a:solidFill>
                            <a:srgbClr val="000000"/>
                          </a:solidFill>
                          <a:effectLst/>
                          <a:latin typeface="Blit"/>
                        </a:rPr>
                        <a:t>cuisine</a:t>
                      </a:r>
                      <a:r>
                        <a:rPr lang="fr-FR" sz="900" b="0" i="0" u="none" strike="noStrike" dirty="0">
                          <a:solidFill>
                            <a:srgbClr val="000000"/>
                          </a:solidFill>
                          <a:effectLst/>
                          <a:latin typeface="Blit"/>
                        </a:rPr>
                        <a:t> (y compris crêpes, pizzas, plonge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1000" b="0" i="0" u="none" strike="noStrike">
                          <a:solidFill>
                            <a:srgbClr val="000000"/>
                          </a:solidFill>
                          <a:effectLst/>
                          <a:latin typeface="Blit"/>
                        </a:rPr>
                        <a:t>7 151</a:t>
                      </a:r>
                    </a:p>
                  </a:txBody>
                  <a:tcPr marL="9525" marR="9525" marT="9525"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EEAE3"/>
                    </a:solidFill>
                  </a:tcPr>
                </a:tc>
                <a:tc>
                  <a:txBody>
                    <a:bodyPr/>
                    <a:lstStyle/>
                    <a:p>
                      <a:pPr algn="ctr" rtl="0" fontAlgn="ctr"/>
                      <a:r>
                        <a:rPr lang="fr-FR" sz="1000" b="0" i="0" u="none" strike="noStrike">
                          <a:solidFill>
                            <a:srgbClr val="000000"/>
                          </a:solidFill>
                          <a:effectLst/>
                          <a:latin typeface="Blit"/>
                        </a:rPr>
                        <a:t>18 860</a:t>
                      </a:r>
                    </a:p>
                  </a:txBody>
                  <a:tcPr marL="9525" marR="9525" marT="9525"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EEAE3"/>
                    </a:solidFill>
                  </a:tcPr>
                </a:tc>
                <a:tc>
                  <a:txBody>
                    <a:bodyPr/>
                    <a:lstStyle/>
                    <a:p>
                      <a:pPr algn="ctr" rtl="0" fontAlgn="b"/>
                      <a:r>
                        <a:rPr lang="fr-FR" sz="1000" b="0" i="0" u="none" strike="noStrike">
                          <a:solidFill>
                            <a:srgbClr val="000000"/>
                          </a:solidFill>
                          <a:effectLst/>
                          <a:latin typeface="Blit"/>
                        </a:rPr>
                        <a:t>37,91%</a:t>
                      </a:r>
                    </a:p>
                  </a:txBody>
                  <a:tcPr marL="9525" marR="9525" marT="9525" marB="0" anchor="b">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4E4E6"/>
                    </a:solidFill>
                  </a:tcPr>
                </a:tc>
                <a:extLst>
                  <a:ext uri="{0D108BD9-81ED-4DB2-BD59-A6C34878D82A}">
                    <a16:rowId xmlns:a16="http://schemas.microsoft.com/office/drawing/2014/main" val="10004"/>
                  </a:ext>
                </a:extLst>
              </a:tr>
              <a:tr h="165901">
                <a:tc>
                  <a:txBody>
                    <a:bodyPr/>
                    <a:lstStyle/>
                    <a:p>
                      <a:pPr algn="l" rtl="0" fontAlgn="ctr"/>
                      <a:r>
                        <a:rPr lang="fr-FR" sz="900" b="0" i="0" u="none" strike="noStrike" dirty="0">
                          <a:solidFill>
                            <a:srgbClr val="000000"/>
                          </a:solidFill>
                          <a:effectLst/>
                          <a:latin typeface="Blit"/>
                        </a:rPr>
                        <a:t>Agents de </a:t>
                      </a:r>
                      <a:r>
                        <a:rPr lang="fr-FR" sz="900" b="1" i="0" u="none" strike="noStrike" dirty="0">
                          <a:solidFill>
                            <a:srgbClr val="000000"/>
                          </a:solidFill>
                          <a:effectLst/>
                          <a:latin typeface="Blit"/>
                        </a:rPr>
                        <a:t>sécurité et de surveillance</a:t>
                      </a:r>
                      <a:r>
                        <a:rPr lang="fr-FR" sz="900" b="0" i="0" u="none" strike="noStrike" dirty="0">
                          <a:solidFill>
                            <a:srgbClr val="000000"/>
                          </a:solidFill>
                          <a:effectLst/>
                          <a:latin typeface="Blit"/>
                        </a:rPr>
                        <a:t>, enquêteurs privés et métiers assimilés</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1000" b="0" i="0" u="none" strike="noStrike">
                          <a:solidFill>
                            <a:srgbClr val="000000"/>
                          </a:solidFill>
                          <a:effectLst/>
                          <a:latin typeface="Blit"/>
                        </a:rPr>
                        <a:t>6 613</a:t>
                      </a:r>
                    </a:p>
                  </a:txBody>
                  <a:tcPr marL="9525" marR="9525" marT="9525"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EEAE3"/>
                    </a:solidFill>
                  </a:tcPr>
                </a:tc>
                <a:tc>
                  <a:txBody>
                    <a:bodyPr/>
                    <a:lstStyle/>
                    <a:p>
                      <a:pPr algn="ctr" rtl="0" fontAlgn="ctr"/>
                      <a:r>
                        <a:rPr lang="fr-FR" sz="1000" b="0" i="0" u="none" strike="noStrike">
                          <a:solidFill>
                            <a:srgbClr val="000000"/>
                          </a:solidFill>
                          <a:effectLst/>
                          <a:latin typeface="Blit"/>
                        </a:rPr>
                        <a:t>14 298</a:t>
                      </a:r>
                    </a:p>
                  </a:txBody>
                  <a:tcPr marL="9525" marR="9525" marT="9525"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EEAE3"/>
                    </a:solidFill>
                  </a:tcPr>
                </a:tc>
                <a:tc>
                  <a:txBody>
                    <a:bodyPr/>
                    <a:lstStyle/>
                    <a:p>
                      <a:pPr algn="ctr" rtl="0" fontAlgn="b"/>
                      <a:r>
                        <a:rPr lang="fr-FR" sz="1000" b="0" i="0" u="none" strike="noStrike">
                          <a:solidFill>
                            <a:srgbClr val="000000"/>
                          </a:solidFill>
                          <a:effectLst/>
                          <a:latin typeface="Blit"/>
                        </a:rPr>
                        <a:t>46,25%</a:t>
                      </a:r>
                    </a:p>
                  </a:txBody>
                  <a:tcPr marL="9525" marR="9525" marT="9525" marB="0" anchor="b">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4E4E6"/>
                    </a:solidFill>
                  </a:tcPr>
                </a:tc>
                <a:extLst>
                  <a:ext uri="{0D108BD9-81ED-4DB2-BD59-A6C34878D82A}">
                    <a16:rowId xmlns:a16="http://schemas.microsoft.com/office/drawing/2014/main" val="10005"/>
                  </a:ext>
                </a:extLst>
              </a:tr>
              <a:tr h="165901">
                <a:tc>
                  <a:txBody>
                    <a:bodyPr/>
                    <a:lstStyle/>
                    <a:p>
                      <a:pPr algn="l" rtl="0" fontAlgn="ctr"/>
                      <a:r>
                        <a:rPr lang="fr-FR" sz="900" b="1" i="0" u="none" strike="noStrike" dirty="0">
                          <a:solidFill>
                            <a:srgbClr val="000000"/>
                          </a:solidFill>
                          <a:effectLst/>
                          <a:latin typeface="Blit"/>
                        </a:rPr>
                        <a:t>Serveurs</a:t>
                      </a:r>
                      <a:r>
                        <a:rPr lang="fr-FR" sz="900" b="0" i="0" u="none" strike="noStrike" dirty="0">
                          <a:solidFill>
                            <a:srgbClr val="000000"/>
                          </a:solidFill>
                          <a:effectLst/>
                          <a:latin typeface="Blit"/>
                        </a:rPr>
                        <a:t> de cafés, de restaurants et commis</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1000" b="0" i="0" u="none" strike="noStrike">
                          <a:solidFill>
                            <a:srgbClr val="000000"/>
                          </a:solidFill>
                          <a:effectLst/>
                          <a:latin typeface="Blit"/>
                        </a:rPr>
                        <a:t>6 233</a:t>
                      </a:r>
                    </a:p>
                  </a:txBody>
                  <a:tcPr marL="9525" marR="9525" marT="9525"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EEAE3"/>
                    </a:solidFill>
                  </a:tcPr>
                </a:tc>
                <a:tc>
                  <a:txBody>
                    <a:bodyPr/>
                    <a:lstStyle/>
                    <a:p>
                      <a:pPr algn="ctr" rtl="0" fontAlgn="ctr"/>
                      <a:r>
                        <a:rPr lang="fr-FR" sz="1000" b="0" i="0" u="none" strike="noStrike">
                          <a:solidFill>
                            <a:srgbClr val="000000"/>
                          </a:solidFill>
                          <a:effectLst/>
                          <a:latin typeface="Blit"/>
                        </a:rPr>
                        <a:t>12 719</a:t>
                      </a:r>
                    </a:p>
                  </a:txBody>
                  <a:tcPr marL="9525" marR="9525" marT="9525"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EEAE3"/>
                    </a:solidFill>
                  </a:tcPr>
                </a:tc>
                <a:tc>
                  <a:txBody>
                    <a:bodyPr/>
                    <a:lstStyle/>
                    <a:p>
                      <a:pPr algn="ctr" rtl="0" fontAlgn="b"/>
                      <a:r>
                        <a:rPr lang="fr-FR" sz="1000" b="0" i="0" u="none" strike="noStrike">
                          <a:solidFill>
                            <a:srgbClr val="000000"/>
                          </a:solidFill>
                          <a:effectLst/>
                          <a:latin typeface="Blit"/>
                        </a:rPr>
                        <a:t>49,01%</a:t>
                      </a:r>
                    </a:p>
                  </a:txBody>
                  <a:tcPr marL="9525" marR="9525" marT="9525" marB="0" anchor="b">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4E4E6"/>
                    </a:solidFill>
                  </a:tcPr>
                </a:tc>
                <a:extLst>
                  <a:ext uri="{0D108BD9-81ED-4DB2-BD59-A6C34878D82A}">
                    <a16:rowId xmlns:a16="http://schemas.microsoft.com/office/drawing/2014/main" val="10006"/>
                  </a:ext>
                </a:extLst>
              </a:tr>
              <a:tr h="165901">
                <a:tc>
                  <a:txBody>
                    <a:bodyPr/>
                    <a:lstStyle/>
                    <a:p>
                      <a:pPr algn="l" rtl="0" fontAlgn="ctr"/>
                      <a:r>
                        <a:rPr lang="fr-FR" sz="900" b="1" i="0" u="none" strike="noStrike" dirty="0">
                          <a:solidFill>
                            <a:srgbClr val="000000"/>
                          </a:solidFill>
                          <a:effectLst/>
                          <a:latin typeface="Blit"/>
                        </a:rPr>
                        <a:t>Agents d'entretien de locaux </a:t>
                      </a:r>
                      <a:r>
                        <a:rPr lang="fr-FR" sz="900" b="0" i="0" u="none" strike="noStrike" dirty="0">
                          <a:solidFill>
                            <a:srgbClr val="000000"/>
                          </a:solidFill>
                          <a:effectLst/>
                          <a:latin typeface="Blit"/>
                        </a:rPr>
                        <a:t>(y compris ATSEM)</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1000" b="0" i="0" u="none" strike="noStrike">
                          <a:solidFill>
                            <a:srgbClr val="000000"/>
                          </a:solidFill>
                          <a:effectLst/>
                          <a:latin typeface="Blit"/>
                        </a:rPr>
                        <a:t>5 850</a:t>
                      </a:r>
                    </a:p>
                  </a:txBody>
                  <a:tcPr marL="9525" marR="9525" marT="9525"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EEAE3"/>
                    </a:solidFill>
                  </a:tcPr>
                </a:tc>
                <a:tc>
                  <a:txBody>
                    <a:bodyPr/>
                    <a:lstStyle/>
                    <a:p>
                      <a:pPr algn="ctr" rtl="0" fontAlgn="ctr"/>
                      <a:r>
                        <a:rPr lang="fr-FR" sz="1000" b="0" i="0" u="none" strike="noStrike">
                          <a:solidFill>
                            <a:srgbClr val="000000"/>
                          </a:solidFill>
                          <a:effectLst/>
                          <a:latin typeface="Blit"/>
                        </a:rPr>
                        <a:t>21 113</a:t>
                      </a:r>
                    </a:p>
                  </a:txBody>
                  <a:tcPr marL="9525" marR="9525" marT="9525"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EEAE3"/>
                    </a:solidFill>
                  </a:tcPr>
                </a:tc>
                <a:tc>
                  <a:txBody>
                    <a:bodyPr/>
                    <a:lstStyle/>
                    <a:p>
                      <a:pPr algn="ctr" rtl="0" fontAlgn="b"/>
                      <a:r>
                        <a:rPr lang="fr-FR" sz="1000" b="0" i="0" u="none" strike="noStrike">
                          <a:solidFill>
                            <a:srgbClr val="000000"/>
                          </a:solidFill>
                          <a:effectLst/>
                          <a:latin typeface="Blit"/>
                        </a:rPr>
                        <a:t>27,71%</a:t>
                      </a:r>
                    </a:p>
                  </a:txBody>
                  <a:tcPr marL="9525" marR="9525" marT="9525" marB="0" anchor="b">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4E4E6"/>
                    </a:solidFill>
                  </a:tcPr>
                </a:tc>
                <a:extLst>
                  <a:ext uri="{0D108BD9-81ED-4DB2-BD59-A6C34878D82A}">
                    <a16:rowId xmlns:a16="http://schemas.microsoft.com/office/drawing/2014/main" val="10007"/>
                  </a:ext>
                </a:extLst>
              </a:tr>
              <a:tr h="165901">
                <a:tc>
                  <a:txBody>
                    <a:bodyPr/>
                    <a:lstStyle/>
                    <a:p>
                      <a:pPr algn="l" rtl="0" fontAlgn="ctr"/>
                      <a:r>
                        <a:rPr lang="fr-FR" sz="900" b="0" i="0" u="none" strike="noStrike" dirty="0">
                          <a:solidFill>
                            <a:srgbClr val="000000"/>
                          </a:solidFill>
                          <a:effectLst/>
                          <a:latin typeface="Blit"/>
                        </a:rPr>
                        <a:t>Vendeurs en habillement, accessoires et articles de luxe, sport, loisirs et culture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1000" b="0" i="0" u="none" strike="noStrike">
                          <a:solidFill>
                            <a:srgbClr val="000000"/>
                          </a:solidFill>
                          <a:effectLst/>
                          <a:latin typeface="Blit"/>
                        </a:rPr>
                        <a:t>4 576</a:t>
                      </a:r>
                    </a:p>
                  </a:txBody>
                  <a:tcPr marL="9525" marR="9525" marT="9525"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EEAE3"/>
                    </a:solidFill>
                  </a:tcPr>
                </a:tc>
                <a:tc>
                  <a:txBody>
                    <a:bodyPr/>
                    <a:lstStyle/>
                    <a:p>
                      <a:pPr algn="ctr" rtl="0" fontAlgn="ctr"/>
                      <a:r>
                        <a:rPr lang="fr-FR" sz="1000" b="0" i="0" u="none" strike="noStrike">
                          <a:solidFill>
                            <a:srgbClr val="000000"/>
                          </a:solidFill>
                          <a:effectLst/>
                          <a:latin typeface="Blit"/>
                        </a:rPr>
                        <a:t>10 289</a:t>
                      </a:r>
                    </a:p>
                  </a:txBody>
                  <a:tcPr marL="9525" marR="9525" marT="9525"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EEAE3"/>
                    </a:solidFill>
                  </a:tcPr>
                </a:tc>
                <a:tc>
                  <a:txBody>
                    <a:bodyPr/>
                    <a:lstStyle/>
                    <a:p>
                      <a:pPr algn="ctr" rtl="0" fontAlgn="b"/>
                      <a:r>
                        <a:rPr lang="fr-FR" sz="1000" b="0" i="0" u="none" strike="noStrike">
                          <a:solidFill>
                            <a:srgbClr val="000000"/>
                          </a:solidFill>
                          <a:effectLst/>
                          <a:latin typeface="Blit"/>
                        </a:rPr>
                        <a:t>44,48%</a:t>
                      </a:r>
                    </a:p>
                  </a:txBody>
                  <a:tcPr marL="9525" marR="9525" marT="9525" marB="0" anchor="b">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4E4E6"/>
                    </a:solidFill>
                  </a:tcPr>
                </a:tc>
                <a:extLst>
                  <a:ext uri="{0D108BD9-81ED-4DB2-BD59-A6C34878D82A}">
                    <a16:rowId xmlns:a16="http://schemas.microsoft.com/office/drawing/2014/main" val="10008"/>
                  </a:ext>
                </a:extLst>
              </a:tr>
              <a:tr h="165901">
                <a:tc>
                  <a:txBody>
                    <a:bodyPr/>
                    <a:lstStyle/>
                    <a:p>
                      <a:pPr algn="l" rtl="0" fontAlgn="ctr"/>
                      <a:r>
                        <a:rPr lang="fr-FR" sz="900" b="0" i="0" u="none" strike="noStrike" dirty="0">
                          <a:solidFill>
                            <a:srgbClr val="000000"/>
                          </a:solidFill>
                          <a:effectLst/>
                          <a:latin typeface="Blit"/>
                        </a:rPr>
                        <a:t>Commerciaux (techniciens commerciaux en entreprise)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1000" b="0" i="0" u="none" strike="noStrike">
                          <a:solidFill>
                            <a:srgbClr val="000000"/>
                          </a:solidFill>
                          <a:effectLst/>
                          <a:latin typeface="Blit"/>
                        </a:rPr>
                        <a:t>4 246</a:t>
                      </a:r>
                    </a:p>
                  </a:txBody>
                  <a:tcPr marL="9525" marR="9525" marT="9525"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EEAE3"/>
                    </a:solidFill>
                  </a:tcPr>
                </a:tc>
                <a:tc>
                  <a:txBody>
                    <a:bodyPr/>
                    <a:lstStyle/>
                    <a:p>
                      <a:pPr algn="ctr" rtl="0" fontAlgn="ctr"/>
                      <a:r>
                        <a:rPr lang="fr-FR" sz="1000" b="0" i="0" u="none" strike="noStrike">
                          <a:solidFill>
                            <a:srgbClr val="000000"/>
                          </a:solidFill>
                          <a:effectLst/>
                          <a:latin typeface="Blit"/>
                        </a:rPr>
                        <a:t>8 644</a:t>
                      </a:r>
                    </a:p>
                  </a:txBody>
                  <a:tcPr marL="9525" marR="9525" marT="9525"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EEAE3"/>
                    </a:solidFill>
                  </a:tcPr>
                </a:tc>
                <a:tc>
                  <a:txBody>
                    <a:bodyPr/>
                    <a:lstStyle/>
                    <a:p>
                      <a:pPr algn="ctr" rtl="0" fontAlgn="b"/>
                      <a:r>
                        <a:rPr lang="fr-FR" sz="1000" b="0" i="0" u="none" strike="noStrike">
                          <a:solidFill>
                            <a:srgbClr val="000000"/>
                          </a:solidFill>
                          <a:effectLst/>
                          <a:latin typeface="Blit"/>
                        </a:rPr>
                        <a:t>49,13%</a:t>
                      </a:r>
                    </a:p>
                  </a:txBody>
                  <a:tcPr marL="9525" marR="9525" marT="9525" marB="0" anchor="b">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4E4E6"/>
                    </a:solidFill>
                  </a:tcPr>
                </a:tc>
                <a:extLst>
                  <a:ext uri="{0D108BD9-81ED-4DB2-BD59-A6C34878D82A}">
                    <a16:rowId xmlns:a16="http://schemas.microsoft.com/office/drawing/2014/main" val="10009"/>
                  </a:ext>
                </a:extLst>
              </a:tr>
              <a:tr h="165901">
                <a:tc>
                  <a:txBody>
                    <a:bodyPr/>
                    <a:lstStyle/>
                    <a:p>
                      <a:pPr algn="l" rtl="0" fontAlgn="ctr"/>
                      <a:r>
                        <a:rPr lang="fr-FR" sz="900" b="0" i="0" u="none" strike="noStrike">
                          <a:solidFill>
                            <a:srgbClr val="000000"/>
                          </a:solidFill>
                          <a:effectLst/>
                          <a:latin typeface="Blit"/>
                        </a:rPr>
                        <a:t>Aides-soignants (aides médico-psychologiques, auxiliaires de puériculture, assistants médicaux…)</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1000" b="0" i="0" u="none" strike="noStrike">
                          <a:solidFill>
                            <a:srgbClr val="000000"/>
                          </a:solidFill>
                          <a:effectLst/>
                          <a:latin typeface="Blit"/>
                        </a:rPr>
                        <a:t>4 223</a:t>
                      </a:r>
                    </a:p>
                  </a:txBody>
                  <a:tcPr marL="9525" marR="9525" marT="9525"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EEAE3"/>
                    </a:solidFill>
                  </a:tcPr>
                </a:tc>
                <a:tc>
                  <a:txBody>
                    <a:bodyPr/>
                    <a:lstStyle/>
                    <a:p>
                      <a:pPr algn="ctr" rtl="0" fontAlgn="ctr"/>
                      <a:r>
                        <a:rPr lang="fr-FR" sz="1000" b="0" i="0" u="none" strike="noStrike">
                          <a:solidFill>
                            <a:srgbClr val="000000"/>
                          </a:solidFill>
                          <a:effectLst/>
                          <a:latin typeface="Blit"/>
                        </a:rPr>
                        <a:t>10 202</a:t>
                      </a:r>
                    </a:p>
                  </a:txBody>
                  <a:tcPr marL="9525" marR="9525" marT="9525"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EEAE3"/>
                    </a:solidFill>
                  </a:tcPr>
                </a:tc>
                <a:tc>
                  <a:txBody>
                    <a:bodyPr/>
                    <a:lstStyle/>
                    <a:p>
                      <a:pPr algn="ctr" rtl="0" fontAlgn="b"/>
                      <a:r>
                        <a:rPr lang="fr-FR" sz="1000" b="0" i="0" u="none" strike="noStrike">
                          <a:solidFill>
                            <a:srgbClr val="000000"/>
                          </a:solidFill>
                          <a:effectLst/>
                          <a:latin typeface="Blit"/>
                        </a:rPr>
                        <a:t>41,39%</a:t>
                      </a:r>
                    </a:p>
                  </a:txBody>
                  <a:tcPr marL="9525" marR="9525" marT="9525" marB="0" anchor="b">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4E4E6"/>
                    </a:solidFill>
                  </a:tcPr>
                </a:tc>
                <a:extLst>
                  <a:ext uri="{0D108BD9-81ED-4DB2-BD59-A6C34878D82A}">
                    <a16:rowId xmlns:a16="http://schemas.microsoft.com/office/drawing/2014/main" val="10010"/>
                  </a:ext>
                </a:extLst>
              </a:tr>
              <a:tr h="165901">
                <a:tc>
                  <a:txBody>
                    <a:bodyPr/>
                    <a:lstStyle/>
                    <a:p>
                      <a:pPr algn="l" rtl="0" fontAlgn="ctr"/>
                      <a:r>
                        <a:rPr lang="fr-FR" sz="900" b="0" i="0" u="none" strike="noStrike" dirty="0">
                          <a:solidFill>
                            <a:srgbClr val="000000"/>
                          </a:solidFill>
                          <a:effectLst/>
                          <a:latin typeface="Blit"/>
                        </a:rPr>
                        <a:t>Ingénieurs et cadres d'études, recherche et développement (industrie)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1000" b="0" i="0" u="none" strike="noStrike">
                          <a:solidFill>
                            <a:srgbClr val="000000"/>
                          </a:solidFill>
                          <a:effectLst/>
                          <a:latin typeface="Blit"/>
                        </a:rPr>
                        <a:t>4 214</a:t>
                      </a:r>
                    </a:p>
                  </a:txBody>
                  <a:tcPr marL="9525" marR="9525" marT="9525"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EEAE3"/>
                    </a:solidFill>
                  </a:tcPr>
                </a:tc>
                <a:tc>
                  <a:txBody>
                    <a:bodyPr/>
                    <a:lstStyle/>
                    <a:p>
                      <a:pPr algn="ctr" rtl="0" fontAlgn="ctr"/>
                      <a:r>
                        <a:rPr lang="fr-FR" sz="1000" b="0" i="0" u="none" strike="noStrike">
                          <a:solidFill>
                            <a:srgbClr val="000000"/>
                          </a:solidFill>
                          <a:effectLst/>
                          <a:latin typeface="Blit"/>
                        </a:rPr>
                        <a:t>6 634</a:t>
                      </a:r>
                    </a:p>
                  </a:txBody>
                  <a:tcPr marL="9525" marR="9525" marT="9525"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EEAE3"/>
                    </a:solidFill>
                  </a:tcPr>
                </a:tc>
                <a:tc>
                  <a:txBody>
                    <a:bodyPr/>
                    <a:lstStyle/>
                    <a:p>
                      <a:pPr algn="ctr" rtl="0" fontAlgn="b"/>
                      <a:r>
                        <a:rPr lang="fr-FR" sz="1000" b="0" i="0" u="none" strike="noStrike">
                          <a:solidFill>
                            <a:srgbClr val="000000"/>
                          </a:solidFill>
                          <a:effectLst/>
                          <a:latin typeface="Blit"/>
                        </a:rPr>
                        <a:t>63,52%</a:t>
                      </a:r>
                    </a:p>
                  </a:txBody>
                  <a:tcPr marL="9525" marR="9525" marT="9525" marB="0" anchor="b">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4E4E6"/>
                    </a:solidFill>
                  </a:tcPr>
                </a:tc>
                <a:extLst>
                  <a:ext uri="{0D108BD9-81ED-4DB2-BD59-A6C34878D82A}">
                    <a16:rowId xmlns:a16="http://schemas.microsoft.com/office/drawing/2014/main" val="10011"/>
                  </a:ext>
                </a:extLst>
              </a:tr>
              <a:tr h="165901">
                <a:tc>
                  <a:txBody>
                    <a:bodyPr/>
                    <a:lstStyle/>
                    <a:p>
                      <a:pPr algn="l" rtl="0" fontAlgn="ctr"/>
                      <a:r>
                        <a:rPr lang="fr-FR" sz="900" b="0" i="0" u="none" strike="noStrike">
                          <a:solidFill>
                            <a:srgbClr val="000000"/>
                          </a:solidFill>
                          <a:effectLst/>
                          <a:latin typeface="Blit"/>
                        </a:rPr>
                        <a:t>Assistantes maternelles</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1000" b="0" i="0" u="none" strike="noStrike">
                          <a:solidFill>
                            <a:srgbClr val="000000"/>
                          </a:solidFill>
                          <a:effectLst/>
                          <a:latin typeface="Blit"/>
                        </a:rPr>
                        <a:t>4 095</a:t>
                      </a:r>
                    </a:p>
                  </a:txBody>
                  <a:tcPr marL="9525" marR="9525" marT="9525"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EEAE3"/>
                    </a:solidFill>
                  </a:tcPr>
                </a:tc>
                <a:tc>
                  <a:txBody>
                    <a:bodyPr/>
                    <a:lstStyle/>
                    <a:p>
                      <a:pPr algn="ctr" rtl="0" fontAlgn="ctr"/>
                      <a:r>
                        <a:rPr lang="fr-FR" sz="1000" b="0" i="0" u="none" strike="noStrike">
                          <a:solidFill>
                            <a:srgbClr val="000000"/>
                          </a:solidFill>
                          <a:effectLst/>
                          <a:latin typeface="Blit"/>
                        </a:rPr>
                        <a:t>5 294</a:t>
                      </a:r>
                    </a:p>
                  </a:txBody>
                  <a:tcPr marL="9525" marR="9525" marT="9525"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EEAE3"/>
                    </a:solidFill>
                  </a:tcPr>
                </a:tc>
                <a:tc>
                  <a:txBody>
                    <a:bodyPr/>
                    <a:lstStyle/>
                    <a:p>
                      <a:pPr algn="ctr" rtl="0" fontAlgn="b"/>
                      <a:r>
                        <a:rPr lang="fr-FR" sz="1000" b="0" i="0" u="none" strike="noStrike">
                          <a:solidFill>
                            <a:srgbClr val="000000"/>
                          </a:solidFill>
                          <a:effectLst/>
                          <a:latin typeface="Blit"/>
                        </a:rPr>
                        <a:t>77,36%</a:t>
                      </a:r>
                    </a:p>
                  </a:txBody>
                  <a:tcPr marL="9525" marR="9525" marT="9525" marB="0" anchor="b">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4E4E6"/>
                    </a:solidFill>
                  </a:tcPr>
                </a:tc>
                <a:extLst>
                  <a:ext uri="{0D108BD9-81ED-4DB2-BD59-A6C34878D82A}">
                    <a16:rowId xmlns:a16="http://schemas.microsoft.com/office/drawing/2014/main" val="10012"/>
                  </a:ext>
                </a:extLst>
              </a:tr>
              <a:tr h="165901">
                <a:tc>
                  <a:txBody>
                    <a:bodyPr/>
                    <a:lstStyle/>
                    <a:p>
                      <a:pPr algn="l" rtl="0" fontAlgn="ctr"/>
                      <a:r>
                        <a:rPr lang="fr-FR" sz="900" b="0" i="0" u="none" strike="noStrike">
                          <a:solidFill>
                            <a:srgbClr val="000000"/>
                          </a:solidFill>
                          <a:effectLst/>
                          <a:latin typeface="Blit"/>
                        </a:rPr>
                        <a:t>Conducteurs routiers et grands routiers</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1000" b="0" i="0" u="none" strike="noStrike">
                          <a:solidFill>
                            <a:srgbClr val="000000"/>
                          </a:solidFill>
                          <a:effectLst/>
                          <a:latin typeface="Blit"/>
                        </a:rPr>
                        <a:t>4 016</a:t>
                      </a:r>
                    </a:p>
                  </a:txBody>
                  <a:tcPr marL="9525" marR="9525" marT="9525"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EEAE3"/>
                    </a:solidFill>
                  </a:tcPr>
                </a:tc>
                <a:tc>
                  <a:txBody>
                    <a:bodyPr/>
                    <a:lstStyle/>
                    <a:p>
                      <a:pPr algn="ctr" rtl="0" fontAlgn="ctr"/>
                      <a:r>
                        <a:rPr lang="fr-FR" sz="1000" b="0" i="0" u="none" strike="noStrike">
                          <a:solidFill>
                            <a:srgbClr val="000000"/>
                          </a:solidFill>
                          <a:effectLst/>
                          <a:latin typeface="Blit"/>
                        </a:rPr>
                        <a:t>5 617</a:t>
                      </a:r>
                    </a:p>
                  </a:txBody>
                  <a:tcPr marL="9525" marR="9525" marT="9525"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EEAE3"/>
                    </a:solidFill>
                  </a:tcPr>
                </a:tc>
                <a:tc>
                  <a:txBody>
                    <a:bodyPr/>
                    <a:lstStyle/>
                    <a:p>
                      <a:pPr algn="ctr" rtl="0" fontAlgn="b"/>
                      <a:r>
                        <a:rPr lang="fr-FR" sz="1000" b="0" i="0" u="none" strike="noStrike">
                          <a:solidFill>
                            <a:srgbClr val="000000"/>
                          </a:solidFill>
                          <a:effectLst/>
                          <a:latin typeface="Blit"/>
                        </a:rPr>
                        <a:t>71,50%</a:t>
                      </a:r>
                    </a:p>
                  </a:txBody>
                  <a:tcPr marL="9525" marR="9525" marT="9525" marB="0" anchor="b">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4E4E6"/>
                    </a:solidFill>
                  </a:tcPr>
                </a:tc>
                <a:extLst>
                  <a:ext uri="{0D108BD9-81ED-4DB2-BD59-A6C34878D82A}">
                    <a16:rowId xmlns:a16="http://schemas.microsoft.com/office/drawing/2014/main" val="10013"/>
                  </a:ext>
                </a:extLst>
              </a:tr>
              <a:tr h="165901">
                <a:tc>
                  <a:txBody>
                    <a:bodyPr/>
                    <a:lstStyle/>
                    <a:p>
                      <a:pPr algn="l" rtl="0" fontAlgn="ctr"/>
                      <a:r>
                        <a:rPr lang="fr-FR" sz="900" b="0" i="0" u="none" strike="noStrike" dirty="0">
                          <a:solidFill>
                            <a:srgbClr val="000000"/>
                          </a:solidFill>
                          <a:effectLst/>
                          <a:latin typeface="Blit"/>
                        </a:rPr>
                        <a:t>Conducteurs et livreurs sur courte distance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1000" b="0" i="0" u="none" strike="noStrike">
                          <a:solidFill>
                            <a:srgbClr val="000000"/>
                          </a:solidFill>
                          <a:effectLst/>
                          <a:latin typeface="Blit"/>
                        </a:rPr>
                        <a:t>4 012</a:t>
                      </a:r>
                    </a:p>
                  </a:txBody>
                  <a:tcPr marL="9525" marR="9525" marT="9525"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EEAE3"/>
                    </a:solidFill>
                  </a:tcPr>
                </a:tc>
                <a:tc>
                  <a:txBody>
                    <a:bodyPr/>
                    <a:lstStyle/>
                    <a:p>
                      <a:pPr algn="ctr" rtl="0" fontAlgn="ctr"/>
                      <a:r>
                        <a:rPr lang="fr-FR" sz="1000" b="0" i="0" u="none" strike="noStrike">
                          <a:solidFill>
                            <a:srgbClr val="000000"/>
                          </a:solidFill>
                          <a:effectLst/>
                          <a:latin typeface="Blit"/>
                        </a:rPr>
                        <a:t>6 126</a:t>
                      </a:r>
                    </a:p>
                  </a:txBody>
                  <a:tcPr marL="9525" marR="9525" marT="9525"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EEAE3"/>
                    </a:solidFill>
                  </a:tcPr>
                </a:tc>
                <a:tc>
                  <a:txBody>
                    <a:bodyPr/>
                    <a:lstStyle/>
                    <a:p>
                      <a:pPr algn="ctr" rtl="0" fontAlgn="ctr"/>
                      <a:r>
                        <a:rPr lang="fr-FR" sz="1000" b="0" i="0" u="none" strike="noStrike">
                          <a:solidFill>
                            <a:srgbClr val="000000"/>
                          </a:solidFill>
                          <a:effectLst/>
                          <a:latin typeface="Blit"/>
                        </a:rPr>
                        <a:t>65,49%</a:t>
                      </a:r>
                    </a:p>
                  </a:txBody>
                  <a:tcPr marL="9525" marR="9525" marT="9525"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4E4E6"/>
                    </a:solidFill>
                  </a:tcPr>
                </a:tc>
                <a:extLst>
                  <a:ext uri="{0D108BD9-81ED-4DB2-BD59-A6C34878D82A}">
                    <a16:rowId xmlns:a16="http://schemas.microsoft.com/office/drawing/2014/main" val="10014"/>
                  </a:ext>
                </a:extLst>
              </a:tr>
              <a:tr h="165901">
                <a:tc>
                  <a:txBody>
                    <a:bodyPr/>
                    <a:lstStyle/>
                    <a:p>
                      <a:pPr algn="l" rtl="0" fontAlgn="ctr"/>
                      <a:r>
                        <a:rPr lang="fr-FR" sz="900" b="0" i="0" u="none" strike="noStrike">
                          <a:solidFill>
                            <a:srgbClr val="000000"/>
                          </a:solidFill>
                          <a:effectLst/>
                          <a:latin typeface="Blit"/>
                        </a:rPr>
                        <a:t>Employés de libre-service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1000" b="0" i="0" u="none" strike="noStrike">
                          <a:solidFill>
                            <a:srgbClr val="000000"/>
                          </a:solidFill>
                          <a:effectLst/>
                          <a:latin typeface="Blit"/>
                        </a:rPr>
                        <a:t>4 009</a:t>
                      </a:r>
                    </a:p>
                  </a:txBody>
                  <a:tcPr marL="9525" marR="9525" marT="9525"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EEAE3"/>
                    </a:solidFill>
                  </a:tcPr>
                </a:tc>
                <a:tc>
                  <a:txBody>
                    <a:bodyPr/>
                    <a:lstStyle/>
                    <a:p>
                      <a:pPr algn="ctr" rtl="0" fontAlgn="ctr"/>
                      <a:r>
                        <a:rPr lang="fr-FR" sz="1000" b="0" i="0" u="none" strike="noStrike">
                          <a:solidFill>
                            <a:srgbClr val="000000"/>
                          </a:solidFill>
                          <a:effectLst/>
                          <a:latin typeface="Blit"/>
                        </a:rPr>
                        <a:t>12 612</a:t>
                      </a:r>
                    </a:p>
                  </a:txBody>
                  <a:tcPr marL="9525" marR="9525" marT="9525"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EEAE3"/>
                    </a:solidFill>
                  </a:tcPr>
                </a:tc>
                <a:tc>
                  <a:txBody>
                    <a:bodyPr/>
                    <a:lstStyle/>
                    <a:p>
                      <a:pPr algn="ctr" rtl="0" fontAlgn="b"/>
                      <a:r>
                        <a:rPr lang="fr-FR" sz="1000" b="0" i="0" u="none" strike="noStrike">
                          <a:solidFill>
                            <a:srgbClr val="000000"/>
                          </a:solidFill>
                          <a:effectLst/>
                          <a:latin typeface="Blit"/>
                        </a:rPr>
                        <a:t>31,79%</a:t>
                      </a:r>
                    </a:p>
                  </a:txBody>
                  <a:tcPr marL="9525" marR="9525" marT="9525" marB="0" anchor="b">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4E4E6"/>
                    </a:solidFill>
                  </a:tcPr>
                </a:tc>
                <a:extLst>
                  <a:ext uri="{0D108BD9-81ED-4DB2-BD59-A6C34878D82A}">
                    <a16:rowId xmlns:a16="http://schemas.microsoft.com/office/drawing/2014/main" val="10015"/>
                  </a:ext>
                </a:extLst>
              </a:tr>
              <a:tr h="165901">
                <a:tc>
                  <a:txBody>
                    <a:bodyPr/>
                    <a:lstStyle/>
                    <a:p>
                      <a:pPr algn="l" rtl="0" fontAlgn="ctr"/>
                      <a:r>
                        <a:rPr lang="fr-FR" sz="900" b="0" i="0" u="none" strike="noStrike">
                          <a:solidFill>
                            <a:srgbClr val="000000"/>
                          </a:solidFill>
                          <a:effectLst/>
                          <a:latin typeface="Blit"/>
                        </a:rPr>
                        <a:t>Agents administratifs divers (saisie, assistanat RH, enquêtes…)</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1000" b="0" i="0" u="none" strike="noStrike">
                          <a:solidFill>
                            <a:srgbClr val="000000"/>
                          </a:solidFill>
                          <a:effectLst/>
                          <a:latin typeface="Blit"/>
                        </a:rPr>
                        <a:t>3 604</a:t>
                      </a:r>
                    </a:p>
                  </a:txBody>
                  <a:tcPr marL="9525" marR="9525" marT="9525"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EEAE3"/>
                    </a:solidFill>
                  </a:tcPr>
                </a:tc>
                <a:tc>
                  <a:txBody>
                    <a:bodyPr/>
                    <a:lstStyle/>
                    <a:p>
                      <a:pPr algn="ctr" rtl="0" fontAlgn="ctr"/>
                      <a:r>
                        <a:rPr lang="fr-FR" sz="1000" b="0" i="0" u="none" strike="noStrike">
                          <a:solidFill>
                            <a:srgbClr val="000000"/>
                          </a:solidFill>
                          <a:effectLst/>
                          <a:latin typeface="Blit"/>
                        </a:rPr>
                        <a:t>9 159</a:t>
                      </a:r>
                    </a:p>
                  </a:txBody>
                  <a:tcPr marL="9525" marR="9525" marT="9525"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EEAE3"/>
                    </a:solidFill>
                  </a:tcPr>
                </a:tc>
                <a:tc>
                  <a:txBody>
                    <a:bodyPr/>
                    <a:lstStyle/>
                    <a:p>
                      <a:pPr algn="ctr" rtl="0" fontAlgn="b"/>
                      <a:r>
                        <a:rPr lang="fr-FR" sz="1000" b="0" i="0" u="none" strike="noStrike">
                          <a:solidFill>
                            <a:srgbClr val="000000"/>
                          </a:solidFill>
                          <a:effectLst/>
                          <a:latin typeface="Blit"/>
                        </a:rPr>
                        <a:t>39,35%</a:t>
                      </a:r>
                    </a:p>
                  </a:txBody>
                  <a:tcPr marL="9525" marR="9525" marT="9525" marB="0" anchor="b">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4E4E6"/>
                    </a:solidFill>
                  </a:tcPr>
                </a:tc>
                <a:extLst>
                  <a:ext uri="{0D108BD9-81ED-4DB2-BD59-A6C34878D82A}">
                    <a16:rowId xmlns:a16="http://schemas.microsoft.com/office/drawing/2014/main" val="10016"/>
                  </a:ext>
                </a:extLst>
              </a:tr>
              <a:tr h="165901">
                <a:tc>
                  <a:txBody>
                    <a:bodyPr/>
                    <a:lstStyle/>
                    <a:p>
                      <a:pPr algn="l" rtl="0" fontAlgn="ctr"/>
                      <a:r>
                        <a:rPr lang="fr-FR" sz="900" b="0" i="0" u="none" strike="noStrike" dirty="0">
                          <a:solidFill>
                            <a:srgbClr val="000000"/>
                          </a:solidFill>
                          <a:effectLst/>
                          <a:latin typeface="Blit"/>
                        </a:rPr>
                        <a:t>Cuisiniers</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1000" b="0" i="0" u="none" strike="noStrike">
                          <a:solidFill>
                            <a:srgbClr val="000000"/>
                          </a:solidFill>
                          <a:effectLst/>
                          <a:latin typeface="Blit"/>
                        </a:rPr>
                        <a:t>3 452</a:t>
                      </a:r>
                    </a:p>
                  </a:txBody>
                  <a:tcPr marL="9525" marR="9525" marT="9525"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EEAE3"/>
                    </a:solidFill>
                  </a:tcPr>
                </a:tc>
                <a:tc>
                  <a:txBody>
                    <a:bodyPr/>
                    <a:lstStyle/>
                    <a:p>
                      <a:pPr algn="ctr" rtl="0" fontAlgn="ctr"/>
                      <a:r>
                        <a:rPr lang="fr-FR" sz="1000" b="0" i="0" u="none" strike="noStrike">
                          <a:solidFill>
                            <a:srgbClr val="000000"/>
                          </a:solidFill>
                          <a:effectLst/>
                          <a:latin typeface="Blit"/>
                        </a:rPr>
                        <a:t>6 465</a:t>
                      </a:r>
                    </a:p>
                  </a:txBody>
                  <a:tcPr marL="9525" marR="9525" marT="9525"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EEAE3"/>
                    </a:solidFill>
                  </a:tcPr>
                </a:tc>
                <a:tc>
                  <a:txBody>
                    <a:bodyPr/>
                    <a:lstStyle/>
                    <a:p>
                      <a:pPr algn="ctr" rtl="0" fontAlgn="b"/>
                      <a:r>
                        <a:rPr lang="fr-FR" sz="1000" b="0" i="0" u="none" strike="noStrike">
                          <a:solidFill>
                            <a:srgbClr val="000000"/>
                          </a:solidFill>
                          <a:effectLst/>
                          <a:latin typeface="Blit"/>
                        </a:rPr>
                        <a:t>53,40%</a:t>
                      </a:r>
                    </a:p>
                  </a:txBody>
                  <a:tcPr marL="9525" marR="9525" marT="9525" marB="0" anchor="b">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4E4E6"/>
                    </a:solidFill>
                  </a:tcPr>
                </a:tc>
                <a:extLst>
                  <a:ext uri="{0D108BD9-81ED-4DB2-BD59-A6C34878D82A}">
                    <a16:rowId xmlns:a16="http://schemas.microsoft.com/office/drawing/2014/main" val="10017"/>
                  </a:ext>
                </a:extLst>
              </a:tr>
              <a:tr h="165901">
                <a:tc>
                  <a:txBody>
                    <a:bodyPr/>
                    <a:lstStyle/>
                    <a:p>
                      <a:pPr algn="l" rtl="0" fontAlgn="ctr"/>
                      <a:r>
                        <a:rPr lang="fr-FR" sz="900" b="0" i="0" u="none" strike="noStrike">
                          <a:solidFill>
                            <a:srgbClr val="000000"/>
                          </a:solidFill>
                          <a:effectLst/>
                          <a:latin typeface="Blit"/>
                        </a:rPr>
                        <a:t>Secrétaires bureautiques et assimilés (y compris secrétaires médicales)</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1000" b="0" i="0" u="none" strike="noStrike">
                          <a:solidFill>
                            <a:srgbClr val="000000"/>
                          </a:solidFill>
                          <a:effectLst/>
                          <a:latin typeface="Blit"/>
                        </a:rPr>
                        <a:t>3 406</a:t>
                      </a:r>
                    </a:p>
                  </a:txBody>
                  <a:tcPr marL="9525" marR="9525" marT="9525"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EEAE3"/>
                    </a:solidFill>
                  </a:tcPr>
                </a:tc>
                <a:tc>
                  <a:txBody>
                    <a:bodyPr/>
                    <a:lstStyle/>
                    <a:p>
                      <a:pPr algn="ctr" rtl="0" fontAlgn="ctr"/>
                      <a:r>
                        <a:rPr lang="fr-FR" sz="1000" b="0" i="0" u="none" strike="noStrike">
                          <a:solidFill>
                            <a:srgbClr val="000000"/>
                          </a:solidFill>
                          <a:effectLst/>
                          <a:latin typeface="Blit"/>
                        </a:rPr>
                        <a:t>9 024</a:t>
                      </a:r>
                    </a:p>
                  </a:txBody>
                  <a:tcPr marL="9525" marR="9525" marT="9525"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EEAE3"/>
                    </a:solidFill>
                  </a:tcPr>
                </a:tc>
                <a:tc>
                  <a:txBody>
                    <a:bodyPr/>
                    <a:lstStyle/>
                    <a:p>
                      <a:pPr algn="ctr" rtl="0" fontAlgn="b"/>
                      <a:r>
                        <a:rPr lang="fr-FR" sz="1000" b="0" i="0" u="none" strike="noStrike">
                          <a:solidFill>
                            <a:srgbClr val="000000"/>
                          </a:solidFill>
                          <a:effectLst/>
                          <a:latin typeface="Blit"/>
                        </a:rPr>
                        <a:t>37,74%</a:t>
                      </a:r>
                    </a:p>
                  </a:txBody>
                  <a:tcPr marL="9525" marR="9525" marT="9525" marB="0" anchor="b">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4E4E6"/>
                    </a:solidFill>
                  </a:tcPr>
                </a:tc>
                <a:extLst>
                  <a:ext uri="{0D108BD9-81ED-4DB2-BD59-A6C34878D82A}">
                    <a16:rowId xmlns:a16="http://schemas.microsoft.com/office/drawing/2014/main" val="10018"/>
                  </a:ext>
                </a:extLst>
              </a:tr>
              <a:tr h="165901">
                <a:tc>
                  <a:txBody>
                    <a:bodyPr/>
                    <a:lstStyle/>
                    <a:p>
                      <a:pPr algn="l" rtl="0" fontAlgn="ctr"/>
                      <a:r>
                        <a:rPr lang="fr-FR" sz="900" b="0" i="0" u="none" strike="noStrike">
                          <a:solidFill>
                            <a:srgbClr val="000000"/>
                          </a:solidFill>
                          <a:effectLst/>
                          <a:latin typeface="Blit"/>
                        </a:rPr>
                        <a:t>Employés de maison et personnels de ménage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1000" b="0" i="0" u="none" strike="noStrike">
                          <a:solidFill>
                            <a:srgbClr val="000000"/>
                          </a:solidFill>
                          <a:effectLst/>
                          <a:latin typeface="Blit"/>
                        </a:rPr>
                        <a:t>3 288</a:t>
                      </a:r>
                    </a:p>
                  </a:txBody>
                  <a:tcPr marL="9525" marR="9525" marT="9525"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EEAE3"/>
                    </a:solidFill>
                  </a:tcPr>
                </a:tc>
                <a:tc>
                  <a:txBody>
                    <a:bodyPr/>
                    <a:lstStyle/>
                    <a:p>
                      <a:pPr algn="ctr" rtl="0" fontAlgn="ctr"/>
                      <a:r>
                        <a:rPr lang="fr-FR" sz="1000" b="0" i="0" u="none" strike="noStrike">
                          <a:solidFill>
                            <a:srgbClr val="000000"/>
                          </a:solidFill>
                          <a:effectLst/>
                          <a:latin typeface="Blit"/>
                        </a:rPr>
                        <a:t>5 035</a:t>
                      </a:r>
                    </a:p>
                  </a:txBody>
                  <a:tcPr marL="9525" marR="9525" marT="9525"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EEAE3"/>
                    </a:solidFill>
                  </a:tcPr>
                </a:tc>
                <a:tc>
                  <a:txBody>
                    <a:bodyPr/>
                    <a:lstStyle/>
                    <a:p>
                      <a:pPr algn="ctr" rtl="0" fontAlgn="b"/>
                      <a:r>
                        <a:rPr lang="fr-FR" sz="1000" b="0" i="0" u="none" strike="noStrike">
                          <a:solidFill>
                            <a:srgbClr val="000000"/>
                          </a:solidFill>
                          <a:effectLst/>
                          <a:latin typeface="Blit"/>
                        </a:rPr>
                        <a:t>65,29%</a:t>
                      </a:r>
                    </a:p>
                  </a:txBody>
                  <a:tcPr marL="9525" marR="9525" marT="9525" marB="0" anchor="b">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4E4E6"/>
                    </a:solidFill>
                  </a:tcPr>
                </a:tc>
                <a:extLst>
                  <a:ext uri="{0D108BD9-81ED-4DB2-BD59-A6C34878D82A}">
                    <a16:rowId xmlns:a16="http://schemas.microsoft.com/office/drawing/2014/main" val="10019"/>
                  </a:ext>
                </a:extLst>
              </a:tr>
              <a:tr h="165901">
                <a:tc>
                  <a:txBody>
                    <a:bodyPr/>
                    <a:lstStyle/>
                    <a:p>
                      <a:pPr algn="l" rtl="0" fontAlgn="ctr"/>
                      <a:r>
                        <a:rPr lang="fr-FR" sz="900" b="0" i="0" u="none" strike="noStrike">
                          <a:solidFill>
                            <a:srgbClr val="000000"/>
                          </a:solidFill>
                          <a:effectLst/>
                          <a:latin typeface="Blit"/>
                        </a:rPr>
                        <a:t>Employés de l'hôtellerie</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1000" b="0" i="0" u="none" strike="noStrike">
                          <a:solidFill>
                            <a:srgbClr val="000000"/>
                          </a:solidFill>
                          <a:effectLst/>
                          <a:latin typeface="Blit"/>
                        </a:rPr>
                        <a:t>3 241</a:t>
                      </a:r>
                    </a:p>
                  </a:txBody>
                  <a:tcPr marL="9525" marR="9525" marT="9525"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EEAE3"/>
                    </a:solidFill>
                  </a:tcPr>
                </a:tc>
                <a:tc>
                  <a:txBody>
                    <a:bodyPr/>
                    <a:lstStyle/>
                    <a:p>
                      <a:pPr algn="ctr" rtl="0" fontAlgn="ctr"/>
                      <a:r>
                        <a:rPr lang="fr-FR" sz="1000" b="0" i="0" u="none" strike="noStrike">
                          <a:solidFill>
                            <a:srgbClr val="000000"/>
                          </a:solidFill>
                          <a:effectLst/>
                          <a:latin typeface="Blit"/>
                        </a:rPr>
                        <a:t>5 986</a:t>
                      </a:r>
                    </a:p>
                  </a:txBody>
                  <a:tcPr marL="9525" marR="9525" marT="9525"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EEAE3"/>
                    </a:solidFill>
                  </a:tcPr>
                </a:tc>
                <a:tc>
                  <a:txBody>
                    <a:bodyPr/>
                    <a:lstStyle/>
                    <a:p>
                      <a:pPr algn="ctr" rtl="0" fontAlgn="b"/>
                      <a:r>
                        <a:rPr lang="fr-FR" sz="1000" b="0" i="0" u="none" strike="noStrike">
                          <a:solidFill>
                            <a:srgbClr val="000000"/>
                          </a:solidFill>
                          <a:effectLst/>
                          <a:latin typeface="Blit"/>
                        </a:rPr>
                        <a:t>54,15%</a:t>
                      </a:r>
                    </a:p>
                  </a:txBody>
                  <a:tcPr marL="9525" marR="9525" marT="9525" marB="0" anchor="b">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4E4E6"/>
                    </a:solidFill>
                  </a:tcPr>
                </a:tc>
                <a:extLst>
                  <a:ext uri="{0D108BD9-81ED-4DB2-BD59-A6C34878D82A}">
                    <a16:rowId xmlns:a16="http://schemas.microsoft.com/office/drawing/2014/main" val="10020"/>
                  </a:ext>
                </a:extLst>
              </a:tr>
              <a:tr h="165901">
                <a:tc>
                  <a:txBody>
                    <a:bodyPr/>
                    <a:lstStyle/>
                    <a:p>
                      <a:pPr algn="l" rtl="0" fontAlgn="ctr"/>
                      <a:r>
                        <a:rPr lang="fr-FR" sz="900" b="0" i="0" u="none" strike="noStrike">
                          <a:solidFill>
                            <a:srgbClr val="000000"/>
                          </a:solidFill>
                          <a:effectLst/>
                          <a:latin typeface="Blit"/>
                        </a:rPr>
                        <a:t>Infirmiers, cadres infirmiers et puéricultrices</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1000" b="0" i="0" u="none" strike="noStrike" dirty="0">
                          <a:solidFill>
                            <a:srgbClr val="000000"/>
                          </a:solidFill>
                          <a:effectLst/>
                          <a:latin typeface="Blit"/>
                        </a:rPr>
                        <a:t>3 228</a:t>
                      </a:r>
                    </a:p>
                  </a:txBody>
                  <a:tcPr marL="9525" marR="9525" marT="9525" marB="0" anchor="ctr">
                    <a:lnL>
                      <a:noFill/>
                    </a:lnL>
                    <a:lnR>
                      <a:noFill/>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AE3"/>
                    </a:solidFill>
                  </a:tcPr>
                </a:tc>
                <a:tc>
                  <a:txBody>
                    <a:bodyPr/>
                    <a:lstStyle/>
                    <a:p>
                      <a:pPr algn="ctr" rtl="0" fontAlgn="ctr"/>
                      <a:r>
                        <a:rPr lang="fr-FR" sz="1000" b="0" i="0" u="none" strike="noStrike">
                          <a:solidFill>
                            <a:srgbClr val="000000"/>
                          </a:solidFill>
                          <a:effectLst/>
                          <a:latin typeface="Blit"/>
                        </a:rPr>
                        <a:t>5 353</a:t>
                      </a:r>
                    </a:p>
                  </a:txBody>
                  <a:tcPr marL="9525" marR="9525" marT="9525" marB="0" anchor="ctr">
                    <a:lnL>
                      <a:noFill/>
                    </a:lnL>
                    <a:lnR>
                      <a:noFill/>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AE3"/>
                    </a:solidFill>
                  </a:tcPr>
                </a:tc>
                <a:tc>
                  <a:txBody>
                    <a:bodyPr/>
                    <a:lstStyle/>
                    <a:p>
                      <a:pPr algn="ctr" rtl="0" fontAlgn="b"/>
                      <a:r>
                        <a:rPr lang="fr-FR" sz="1000" b="0" i="0" u="none" strike="noStrike" dirty="0">
                          <a:solidFill>
                            <a:srgbClr val="000000"/>
                          </a:solidFill>
                          <a:effectLst/>
                          <a:latin typeface="Blit"/>
                        </a:rPr>
                        <a:t>60,31%</a:t>
                      </a:r>
                    </a:p>
                  </a:txBody>
                  <a:tcPr marL="9525" marR="9525" marT="9525" marB="0" anchor="b">
                    <a:lnL>
                      <a:noFill/>
                    </a:lnL>
                    <a:lnR>
                      <a:noFill/>
                    </a:lnR>
                    <a:lnT w="1270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4E4E6"/>
                    </a:solidFill>
                  </a:tcPr>
                </a:tc>
                <a:extLst>
                  <a:ext uri="{0D108BD9-81ED-4DB2-BD59-A6C34878D82A}">
                    <a16:rowId xmlns:a16="http://schemas.microsoft.com/office/drawing/2014/main" val="10021"/>
                  </a:ext>
                </a:extLst>
              </a:tr>
            </a:tbl>
          </a:graphicData>
        </a:graphic>
      </p:graphicFrame>
    </p:spTree>
    <p:extLst>
      <p:ext uri="{BB962C8B-B14F-4D97-AF65-F5344CB8AC3E}">
        <p14:creationId xmlns:p14="http://schemas.microsoft.com/office/powerpoint/2010/main" val="117740280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oton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Rotond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Rotond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Personnalisé 1">
    <a:dk1>
      <a:srgbClr val="000000"/>
    </a:dk1>
    <a:lt1>
      <a:srgbClr val="FFFFFF"/>
    </a:lt1>
    <a:dk2>
      <a:srgbClr val="656162"/>
    </a:dk2>
    <a:lt2>
      <a:srgbClr val="F2F2F2"/>
    </a:lt2>
    <a:accent1>
      <a:srgbClr val="4A5A7A"/>
    </a:accent1>
    <a:accent2>
      <a:srgbClr val="F7BD40"/>
    </a:accent2>
    <a:accent3>
      <a:srgbClr val="FF0000"/>
    </a:accent3>
    <a:accent4>
      <a:srgbClr val="754D41"/>
    </a:accent4>
    <a:accent5>
      <a:srgbClr val="838995"/>
    </a:accent5>
    <a:accent6>
      <a:srgbClr val="687B66"/>
    </a:accent6>
    <a:hlink>
      <a:srgbClr val="B5740B"/>
    </a:hlink>
    <a:folHlink>
      <a:srgbClr val="7483A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Concourse</Template>
  <TotalTime>3757</TotalTime>
  <Words>2809</Words>
  <Application>Microsoft Office PowerPoint</Application>
  <PresentationFormat>Affichage à l'écran (4:3)</PresentationFormat>
  <Paragraphs>559</Paragraphs>
  <Slides>15</Slides>
  <Notes>15</Notes>
  <HiddenSlides>0</HiddenSlides>
  <MMClips>0</MMClips>
  <ScaleCrop>false</ScaleCrop>
  <HeadingPairs>
    <vt:vector size="6" baseType="variant">
      <vt:variant>
        <vt:lpstr>Polices utilisées</vt:lpstr>
      </vt:variant>
      <vt:variant>
        <vt:i4>11</vt:i4>
      </vt:variant>
      <vt:variant>
        <vt:lpstr>Thème</vt:lpstr>
      </vt:variant>
      <vt:variant>
        <vt:i4>1</vt:i4>
      </vt:variant>
      <vt:variant>
        <vt:lpstr>Titres des diapositives</vt:lpstr>
      </vt:variant>
      <vt:variant>
        <vt:i4>15</vt:i4>
      </vt:variant>
    </vt:vector>
  </HeadingPairs>
  <TitlesOfParts>
    <vt:vector size="27" baseType="lpstr">
      <vt:lpstr>Arial</vt:lpstr>
      <vt:lpstr>Blit</vt:lpstr>
      <vt:lpstr>Calibri</vt:lpstr>
      <vt:lpstr>inherit</vt:lpstr>
      <vt:lpstr>Lucida Sans Unicode</vt:lpstr>
      <vt:lpstr>Open Sans</vt:lpstr>
      <vt:lpstr>Symbol</vt:lpstr>
      <vt:lpstr>Verdana</vt:lpstr>
      <vt:lpstr>Wingdings</vt:lpstr>
      <vt:lpstr>Wingdings 2</vt:lpstr>
      <vt:lpstr>Wingdings 3</vt:lpstr>
      <vt:lpstr>Rotonde</vt:lpstr>
      <vt:lpstr>Les métiers en tension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Pôle Emploi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NOUVEAU GRAND PARIS</dc:title>
  <dc:creator>KHECHINI Salwa</dc:creator>
  <cp:lastModifiedBy>Fatima NDIAYE</cp:lastModifiedBy>
  <cp:revision>392</cp:revision>
  <cp:lastPrinted>2020-02-25T08:25:21Z</cp:lastPrinted>
  <dcterms:created xsi:type="dcterms:W3CDTF">2018-10-02T13:19:18Z</dcterms:created>
  <dcterms:modified xsi:type="dcterms:W3CDTF">2020-02-26T10:28:57Z</dcterms:modified>
</cp:coreProperties>
</file>